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6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30" autoAdjust="0"/>
  </p:normalViewPr>
  <p:slideViewPr>
    <p:cSldViewPr>
      <p:cViewPr varScale="1">
        <p:scale>
          <a:sx n="90" d="100"/>
          <a:sy n="90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0DDE0F-3949-4CD8-B098-112505EC6304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5BC934-6102-4108-A8AC-DDA469BF5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75E2-F616-4D99-AC49-83A187BB16A9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E2C2-24AC-46C7-8F41-63BFF9D36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B880-8095-4AF7-9A52-3F325F6CC76C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7BEE-75EC-4E88-A38A-F648531B7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B8F4-F42D-4DDD-B6CB-8529C58A28AB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3737-8895-4EB2-BBA5-74D6F15CB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CA425D-8D34-4865-BF3C-7B9FF044AB36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D9667-5C7C-4F50-B9F4-EFAC69510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86ED14-787B-442D-B65E-FDACFA3B5FA5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6B5C9F-DC08-487A-9708-DB21DC65A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903766-8D72-451B-9B68-3D5DDFA23010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72CC88-C4B0-4341-97FB-7C7A7C703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77F22D-F9E5-42F2-A978-876B9D868F33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69F7B3-B8EE-45CC-895B-9F2AB5A16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E2FBD-1DC2-4181-AB44-0E44EFE2A61E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C019-D52E-417D-96CC-DC645DC1D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BF28FD-449D-4391-A1BE-F8541D07D260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F53A4F-15A1-4C6C-9B69-3C5BEA76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B95960-DB8E-4CDD-8350-12F543797627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83D8DE-C8A6-422D-A805-024D16301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11E9AB-BBBC-4EEF-BD3D-9F67121E4C34}" type="datetimeFigureOut">
              <a:rPr lang="ru-RU"/>
              <a:pPr>
                <a:defRPr/>
              </a:pPr>
              <a:t>30.06.2014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391B47-6207-4900-A582-742C79596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ransition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88;&#1077;&#1095;&#1077;&#1085;&#1100;%20&#1085;&#1086;&#1088;&#1084;&#1072;&#1090;&#1080;&#1074;&#1085;&#1086;-&#1087;&#1088;&#1072;&#1074;&#1086;&#1074;&#1099;&#1093;%20&#1076;&#1086;&#1082;&#1091;&#1084;&#1077;&#1085;&#1090;&#1086;&#1074;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3;&#1072;&#1085;%20&#1084;&#1077;&#1088;&#1086;&#1087;&#1088;&#1080;&#1103;&#1090;&#1080;&#1081;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3;&#1072;&#1085;%20&#1084;&#1077;&#1088;&#1086;&#1087;&#1088;&#1080;&#1103;&#1090;&#1080;&#1081;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9512" y="-387424"/>
            <a:ext cx="8713787" cy="3672408"/>
          </a:xfrm>
        </p:spPr>
        <p:txBody>
          <a:bodyPr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4000" dirty="0" smtClean="0">
                <a:latin typeface="Tahoma" pitchFamily="34" charset="0"/>
                <a:cs typeface="Tahoma" pitchFamily="34" charset="0"/>
              </a:rPr>
              <a:t>План</a:t>
            </a:r>
            <a:r>
              <a:rPr lang="en-US" altLang="ru-RU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4000" dirty="0" smtClean="0">
                <a:latin typeface="Tahoma" pitchFamily="34" charset="0"/>
                <a:cs typeface="Tahoma" pitchFamily="34" charset="0"/>
              </a:rPr>
              <a:t>действий </a:t>
            </a:r>
            <a:br>
              <a:rPr lang="ru-RU" altLang="ru-RU" sz="40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4000" dirty="0" smtClean="0">
                <a:latin typeface="Tahoma" pitchFamily="34" charset="0"/>
                <a:cs typeface="Tahoma" pitchFamily="34" charset="0"/>
              </a:rPr>
              <a:t>по введению ФГОС ДО</a:t>
            </a:r>
            <a:r>
              <a:rPr lang="ru-RU" altLang="ru-RU" sz="3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6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2800" dirty="0" smtClean="0">
                <a:latin typeface="Tahoma" pitchFamily="34" charset="0"/>
                <a:cs typeface="Tahoma" pitchFamily="34" charset="0"/>
              </a:rPr>
              <a:t>МДОБУ Детский сад компенсирующего вида</a:t>
            </a:r>
            <a:r>
              <a:rPr lang="ru-RU" altLang="ru-RU" sz="3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6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600" dirty="0" smtClean="0">
                <a:latin typeface="Tahoma" pitchFamily="34" charset="0"/>
                <a:cs typeface="Tahoma" pitchFamily="34" charset="0"/>
              </a:rPr>
              <a:t>на 2014 год</a:t>
            </a:r>
            <a:r>
              <a:rPr lang="ru-RU" altLang="ru-RU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4000" dirty="0" smtClean="0">
                <a:latin typeface="Tahoma" pitchFamily="34" charset="0"/>
                <a:cs typeface="Tahoma" pitchFamily="34" charset="0"/>
              </a:rPr>
            </a:br>
            <a:endParaRPr lang="ru-RU" altLang="ru-RU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Подзаголовок 2"/>
          <p:cNvSpPr txBox="1">
            <a:spLocks/>
          </p:cNvSpPr>
          <p:nvPr/>
        </p:nvSpPr>
        <p:spPr bwMode="auto">
          <a:xfrm>
            <a:off x="176213" y="3845737"/>
            <a:ext cx="88915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1600" i="1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Проект </a:t>
            </a:r>
            <a:r>
              <a:rPr lang="ru-RU" altLang="ru-RU" sz="1600" i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разработали: </a:t>
            </a:r>
            <a:endParaRPr lang="ru-RU" altLang="ru-RU" sz="1600" i="1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1600" b="1" i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Никитюк О.Ю. </a:t>
            </a:r>
            <a:r>
              <a:rPr lang="ru-RU" altLang="ru-RU" sz="1600" i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– </a:t>
            </a:r>
            <a:r>
              <a:rPr lang="ru-RU" altLang="ru-RU" sz="1400" i="1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заведующий  МДОБУ </a:t>
            </a:r>
            <a:r>
              <a:rPr lang="ru-RU" altLang="ru-RU" sz="1400" i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Детский сад компенсирующего вида,</a:t>
            </a:r>
            <a:endParaRPr lang="ru-RU" altLang="ru-RU" sz="1400" i="1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altLang="ru-RU" sz="1600" b="1" i="1" dirty="0" err="1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Манкова</a:t>
            </a:r>
            <a:r>
              <a:rPr lang="ru-RU" altLang="ru-RU" sz="1600" b="1" i="1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1600" b="1" i="1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Н.И.</a:t>
            </a:r>
            <a:r>
              <a:rPr lang="ru-RU" altLang="ru-RU" sz="1600" i="1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 – </a:t>
            </a:r>
            <a:r>
              <a:rPr lang="ru-RU" altLang="ru-RU" sz="1400" i="1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старший воспитатель МДОБУ  Детский сад компенсирующего вида </a:t>
            </a:r>
            <a:r>
              <a:rPr lang="ru-RU" altLang="ru-RU" sz="1400" i="1" dirty="0" err="1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г.Гаврилов</a:t>
            </a:r>
            <a:r>
              <a:rPr lang="ru-RU" altLang="ru-RU" sz="1400" i="1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-Ям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ru-RU" altLang="ru-RU" sz="1400" i="1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ru-RU" alt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0" name="Подзаголовок 2"/>
          <p:cNvSpPr txBox="1">
            <a:spLocks/>
          </p:cNvSpPr>
          <p:nvPr/>
        </p:nvSpPr>
        <p:spPr bwMode="auto">
          <a:xfrm>
            <a:off x="2627784" y="6076950"/>
            <a:ext cx="3816424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Гаврилов-Ям, </a:t>
            </a:r>
            <a:r>
              <a:rPr lang="ru-RU" altLang="ru-RU" sz="2400" dirty="0">
                <a:latin typeface="Tahoma" pitchFamily="34" charset="0"/>
                <a:cs typeface="Tahoma" pitchFamily="34" charset="0"/>
              </a:rPr>
              <a:t>2014 г.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altLang="ru-RU" sz="2400" dirty="0">
              <a:latin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155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>5. Информационное </a:t>
            </a:r>
            <a:r>
              <a:rPr lang="ru-RU" altLang="ru-RU" sz="3100" dirty="0">
                <a:latin typeface="Tahoma" pitchFamily="34" charset="0"/>
                <a:cs typeface="Tahoma" pitchFamily="34" charset="0"/>
              </a:rPr>
              <a:t>обеспечение </a:t>
            </a: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>введения </a:t>
            </a:r>
            <a:r>
              <a:rPr lang="ru-RU" altLang="ru-RU" sz="3100" dirty="0">
                <a:latin typeface="Tahoma" pitchFamily="34" charset="0"/>
                <a:cs typeface="Tahoma" pitchFamily="34" charset="0"/>
              </a:rPr>
              <a:t>ФГОС ДО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34025"/>
              </p:ext>
            </p:extLst>
          </p:nvPr>
        </p:nvGraphicFramePr>
        <p:xfrm>
          <a:off x="179512" y="1052736"/>
          <a:ext cx="8640960" cy="4752528"/>
        </p:xfrm>
        <a:graphic>
          <a:graphicData uri="http://schemas.openxmlformats.org/drawingml/2006/table">
            <a:tbl>
              <a:tblPr/>
              <a:tblGrid>
                <a:gridCol w="646572"/>
                <a:gridCol w="2653794"/>
                <a:gridCol w="1224137"/>
                <a:gridCol w="1805457"/>
                <a:gridCol w="2311000"/>
              </a:tblGrid>
              <a:tr h="8748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9934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Размещение на сайте ДОО информации о введении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администратор сайта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Создание банка полезных ссылок, наличие странички на сайте ДОО «ФГОС ДО»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6664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Обеспечение публичной отчетности ДОО о ходе и результатах введения ФГОС ДО (Включение в публичный доклад заведующего ДОО раздела, отражающего ход введения ФГОС)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декабрь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администратор сайта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Размещение публичного отчета на сайте ДОО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217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Широкое информирование родителей о подготовке к введению и порядке перехода на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педагоги ДОО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Оформлена наглядная информация, проведены родительские собрания,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размещена информация на сайте ДОО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480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>6. Материально-техническое </a:t>
            </a:r>
            <a:r>
              <a:rPr lang="ru-RU" altLang="ru-RU" sz="3100" dirty="0">
                <a:latin typeface="Tahoma" pitchFamily="34" charset="0"/>
                <a:cs typeface="Tahoma" pitchFamily="34" charset="0"/>
              </a:rPr>
              <a:t>обеспечение </a:t>
            </a: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>введения </a:t>
            </a:r>
            <a:r>
              <a:rPr lang="ru-RU" altLang="ru-RU" sz="3100" dirty="0">
                <a:latin typeface="Tahoma" pitchFamily="34" charset="0"/>
                <a:cs typeface="Tahoma" pitchFamily="34" charset="0"/>
              </a:rPr>
              <a:t>ФГОС ДО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52999"/>
              </p:ext>
            </p:extLst>
          </p:nvPr>
        </p:nvGraphicFramePr>
        <p:xfrm>
          <a:off x="179512" y="974781"/>
          <a:ext cx="8712968" cy="4968240"/>
        </p:xfrm>
        <a:graphic>
          <a:graphicData uri="http://schemas.openxmlformats.org/drawingml/2006/table">
            <a:tbl>
              <a:tblPr/>
              <a:tblGrid>
                <a:gridCol w="651345"/>
                <a:gridCol w="2675933"/>
                <a:gridCol w="1235047"/>
                <a:gridCol w="1839408"/>
                <a:gridCol w="2311235"/>
              </a:tblGrid>
              <a:tr h="785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1309576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6.1.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Анализ: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материально-технического обеспечения ДОО;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учебно-методического обеспечения образовательного процесса;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предметно-пространственной развивающей среды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 позиции требований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Январь-февраль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Определение  необходимых изменений: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материально-технического обеспечения;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учебно-методического обеспечения образовательного процесса;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предметно-пространственной развивающей среды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соответствии с требованиями ФГОС ДО;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Разработан план-график по обновлению оснащенности ДОО.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5132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10586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241562"/>
              </p:ext>
            </p:extLst>
          </p:nvPr>
        </p:nvGraphicFramePr>
        <p:xfrm>
          <a:off x="179512" y="548680"/>
          <a:ext cx="8712968" cy="5326712"/>
        </p:xfrm>
        <a:graphic>
          <a:graphicData uri="http://schemas.openxmlformats.org/drawingml/2006/table">
            <a:tbl>
              <a:tblPr/>
              <a:tblGrid>
                <a:gridCol w="651345"/>
                <a:gridCol w="2675933"/>
                <a:gridCol w="1235047"/>
                <a:gridCol w="1839408"/>
                <a:gridCol w="2311235"/>
              </a:tblGrid>
              <a:tr h="785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401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Обновление: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материально-технической базы,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учебно-методического комплекса,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предметно-пространственной развивающей среды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соответствии с требованиями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поэтапно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20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6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4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826A47"/>
                        </a:buClr>
                        <a:buSzPct val="130000"/>
                        <a:buFont typeface="Georgia" pitchFamily="18" charset="0"/>
                        <a:defRPr sz="1200">
                          <a:solidFill>
                            <a:srgbClr val="404040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Минимальное соответствие требованиям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120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Обеспечение печатными и информационно-коммуникативными ресурсами педагогов ДОО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поэтапно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Обеспечены печатными и ИКТ ресурсами 40% педагогов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105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Обеспечение контролируемого доступа участников образовательного процесса к информационным образовательным ресурсам в сети Интернет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поэтапно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Обеспечены доступом к информационным образовательным ресурсам в сети Интернет педагогов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65277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07950" y="1628801"/>
            <a:ext cx="8928100" cy="460851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altLang="ru-RU" sz="28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ahoma" pitchFamily="34" charset="0"/>
              </a:rPr>
              <a:t>Задачи:</a:t>
            </a:r>
            <a:endParaRPr lang="ru-RU" altLang="ru-RU" dirty="0" smtClean="0">
              <a:latin typeface="Tahoma" pitchFamily="34" charset="0"/>
              <a:cs typeface="Tahoma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1800" dirty="0" smtClean="0">
                <a:latin typeface="Tahoma" pitchFamily="34" charset="0"/>
                <a:cs typeface="Tahoma" pitchFamily="34" charset="0"/>
              </a:rPr>
              <a:t> Привести в соответствие с ФГОС ДО нормативно-правовую базу ДОО.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1800" dirty="0" smtClean="0">
                <a:latin typeface="Tahoma" pitchFamily="34" charset="0"/>
                <a:cs typeface="Tahoma" pitchFamily="34" charset="0"/>
              </a:rPr>
              <a:t> Разработать организационно-управленческие решения, регулирующие введение ФГОС ДО.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1800" dirty="0" smtClean="0">
                <a:latin typeface="Tahoma" pitchFamily="34" charset="0"/>
                <a:cs typeface="Tahoma" pitchFamily="34" charset="0"/>
              </a:rPr>
              <a:t> Организовать методическое и информационное сопровождение реализации ФГОС ДО.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1800" dirty="0" smtClean="0">
                <a:latin typeface="Tahoma" pitchFamily="34" charset="0"/>
                <a:cs typeface="Tahoma" pitchFamily="34" charset="0"/>
              </a:rPr>
              <a:t> Организовать эффективную кадровую политику для успешного введения ФГОС ДО.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1800" dirty="0">
                <a:latin typeface="Tahoma" pitchFamily="34" charset="0"/>
                <a:cs typeface="Tahoma" pitchFamily="34" charset="0"/>
              </a:rPr>
              <a:t> О</a:t>
            </a:r>
            <a:r>
              <a:rPr lang="ru-RU" altLang="ru-RU" sz="1800" dirty="0" smtClean="0">
                <a:latin typeface="Tahoma" pitchFamily="34" charset="0"/>
                <a:cs typeface="Tahoma" pitchFamily="34" charset="0"/>
              </a:rPr>
              <a:t>беспечить соответствие материально-технических условий требованиям ФГОС ДО.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1800" dirty="0" smtClean="0">
                <a:latin typeface="Tahoma" pitchFamily="34" charset="0"/>
                <a:cs typeface="Tahoma" pitchFamily="34" charset="0"/>
              </a:rPr>
              <a:t> Разработать основную образовательную программу ДОО в соответствии с ФГОС ДО и с учетом примерной основной образовательной программы.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ru-RU" altLang="ru-RU" sz="2000" dirty="0" smtClean="0"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altLang="ru-RU" sz="2000" dirty="0" smtClean="0">
              <a:latin typeface="Tahoma" pitchFamily="34" charset="0"/>
              <a:cs typeface="Tahoma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endParaRPr lang="ru-RU" altLang="ru-RU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354162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altLang="ru-RU" sz="32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ahoma" pitchFamily="34" charset="0"/>
              </a:rPr>
              <a:t>Цель:</a:t>
            </a:r>
            <a:r>
              <a:rPr lang="ru-RU" altLang="ru-RU" sz="3200" dirty="0" smtClean="0">
                <a:latin typeface="Arial Black" pitchFamily="34" charset="0"/>
                <a:cs typeface="Tahoma" pitchFamily="34" charset="0"/>
              </a:rPr>
              <a:t> </a:t>
            </a:r>
            <a:r>
              <a:rPr lang="ru-RU" altLang="ru-RU" sz="2000" b="0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создание комплекса условий в ДОО для успешного введения федерального государственного образовательного стандарта дошкольного образования.</a:t>
            </a:r>
            <a:r>
              <a:rPr lang="ru-RU" altLang="ru-RU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3276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altLang="ru-RU" sz="28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ahoma" pitchFamily="34" charset="0"/>
              </a:rPr>
              <a:t>Ожидаемые результаты:</a:t>
            </a:r>
            <a:endParaRPr lang="ru-RU" altLang="ru-RU" sz="2800" dirty="0" smtClean="0">
              <a:latin typeface="Arial Black" pitchFamily="34" charset="0"/>
              <a:cs typeface="Tahoma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 Нормативно-правовая база ДОО приведена в соответствие с требованиями ФГОС ДО. 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 Организовано методическое и информационное сопровождение, способствующее введению ФГОС ДО в ДОО. 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 Разработаны организационно-управленческие решения, регулирующие введение ФГОС ДО в ДОО.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Приведены в соответствие с требованиями ФГОС ДО материально-технические условия.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 Разработана ООП ДОО в соответствии с ФГОС ДО и с учетом примерной основной образовательной программы.</a:t>
            </a:r>
          </a:p>
          <a:p>
            <a:pPr marL="0" indent="0" algn="just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 Организована эффективная кадровая политика, позволяющая реализовать сопровождение по внедрению ФГОС ДО.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Calibri" pitchFamily="34" charset="0"/>
              <a:buAutoNum type="arabicPeriod"/>
              <a:defRPr/>
            </a:pPr>
            <a:endParaRPr lang="ru-RU" altLang="ru-RU" dirty="0" smtClean="0">
              <a:latin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2700" dirty="0" smtClean="0">
                <a:latin typeface="Arial Black" pitchFamily="34" charset="0"/>
                <a:cs typeface="Tahoma" pitchFamily="34" charset="0"/>
              </a:rPr>
              <a:t>1</a:t>
            </a:r>
            <a:r>
              <a:rPr lang="ru-RU" altLang="ru-RU" sz="2700" dirty="0">
                <a:latin typeface="Arial Black" pitchFamily="34" charset="0"/>
                <a:cs typeface="Tahoma" pitchFamily="34" charset="0"/>
              </a:rPr>
              <a:t>. </a:t>
            </a:r>
            <a:r>
              <a:rPr lang="ru-RU" altLang="ru-RU" sz="2700" dirty="0" smtClean="0">
                <a:latin typeface="Arial Black" pitchFamily="34" charset="0"/>
                <a:cs typeface="Tahoma" pitchFamily="34" charset="0"/>
              </a:rPr>
              <a:t>Нормативно-правовое </a:t>
            </a:r>
            <a:r>
              <a:rPr lang="ru-RU" altLang="ru-RU" sz="2700" dirty="0">
                <a:latin typeface="Arial Black" pitchFamily="34" charset="0"/>
                <a:cs typeface="Tahoma" pitchFamily="34" charset="0"/>
              </a:rPr>
              <a:t>обеспечение введения ФГОС ДО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736902"/>
              </p:ext>
            </p:extLst>
          </p:nvPr>
        </p:nvGraphicFramePr>
        <p:xfrm>
          <a:off x="395536" y="836712"/>
          <a:ext cx="8424936" cy="5052299"/>
        </p:xfrm>
        <a:graphic>
          <a:graphicData uri="http://schemas.openxmlformats.org/drawingml/2006/table">
            <a:tbl>
              <a:tblPr/>
              <a:tblGrid>
                <a:gridCol w="630408"/>
                <a:gridCol w="2587449"/>
                <a:gridCol w="1193533"/>
                <a:gridCol w="1781298"/>
                <a:gridCol w="2232248"/>
              </a:tblGrid>
              <a:tr h="7202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№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9303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Разработка и утверждение плана действий по введению ФГОС ДО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февраль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 старший воспитатель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Разработан и утверждён план действий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350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Формирование банка нормативно-правовых документов федерального, регионального уровней, регламентирующих введение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Сформирован пополняемый банк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hlinkClick r:id="rId3" action="ppaction://hlinkfile"/>
                        </a:rPr>
                        <a:t>нормативно-правовых документов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350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Подготовка и корректировка приказов, локальных актов, регламентирующих введение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6537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Внесение изменений и дополнений в Устав ДОО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февраль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Устав ДОО изменён в соответствии с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724175"/>
              </p:ext>
            </p:extLst>
          </p:nvPr>
        </p:nvGraphicFramePr>
        <p:xfrm>
          <a:off x="395536" y="332656"/>
          <a:ext cx="8424936" cy="5431533"/>
        </p:xfrm>
        <a:graphic>
          <a:graphicData uri="http://schemas.openxmlformats.org/drawingml/2006/table">
            <a:tbl>
              <a:tblPr/>
              <a:tblGrid>
                <a:gridCol w="630408"/>
                <a:gridCol w="2587449"/>
                <a:gridCol w="1193533"/>
                <a:gridCol w="1781298"/>
                <a:gridCol w="2232248"/>
              </a:tblGrid>
              <a:tr h="6781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№ 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10737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Внесение изменений в ООП ДОО в соответствии с ФГОС ДО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февраль-март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 старший воспитатель,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рабочая группа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ООП ДОО изменена в соответствии с ФГОС ДО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0682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Приведение должностных инструкций работников ДОО в соответствие с требованиями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февраль-апрель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Должностные инструкции работников ДОО соответствуют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4344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1.7.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Проектирование ООП ДОО в соответствии с требованиями ФГОС ДО и с учётом примерной образовательной программы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сентябрь-ноябрь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 старший воспитатель,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рабочая группа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Разработана ООП ДОО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0390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1.8.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Экспертная оценка ООП ДОО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ноябрь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экспертная группа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Утверждение ООП ДОО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en-US" altLang="ru-RU" sz="2700" dirty="0" smtClean="0">
                <a:latin typeface="Arial Black" pitchFamily="34" charset="0"/>
                <a:cs typeface="Tahoma" pitchFamily="34" charset="0"/>
              </a:rPr>
              <a:t>2</a:t>
            </a:r>
            <a:r>
              <a:rPr lang="ru-RU" altLang="ru-RU" sz="2700" dirty="0" smtClean="0">
                <a:latin typeface="Arial Black" pitchFamily="34" charset="0"/>
                <a:cs typeface="Tahoma" pitchFamily="34" charset="0"/>
              </a:rPr>
              <a:t>. Организационно-методическое </a:t>
            </a:r>
            <a:r>
              <a:rPr lang="ru-RU" altLang="ru-RU" sz="2700" dirty="0">
                <a:latin typeface="Arial Black" pitchFamily="34" charset="0"/>
                <a:cs typeface="Tahoma" pitchFamily="34" charset="0"/>
              </a:rPr>
              <a:t>обеспечение введения ФГОС ДО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43130"/>
              </p:ext>
            </p:extLst>
          </p:nvPr>
        </p:nvGraphicFramePr>
        <p:xfrm>
          <a:off x="323528" y="1412776"/>
          <a:ext cx="8496944" cy="4166519"/>
        </p:xfrm>
        <a:graphic>
          <a:graphicData uri="http://schemas.openxmlformats.org/drawingml/2006/table">
            <a:tbl>
              <a:tblPr/>
              <a:tblGrid>
                <a:gridCol w="576064"/>
                <a:gridCol w="2448272"/>
                <a:gridCol w="1224136"/>
                <a:gridCol w="1873458"/>
                <a:gridCol w="2375014"/>
              </a:tblGrid>
              <a:tr h="8137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№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8137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Создание рабочей группы по подготовке к введению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февраль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Создана рабочая группа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125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Создание системы методической работы (перспективное планирование)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февраль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Составлен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hlinkClick r:id="rId3" action="ppaction://hlinkfile"/>
                        </a:rPr>
                        <a:t>план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мероприятий, обеспечивающий сопровождение введения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333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Изучение администрацией, педагогическим коллективом материалов Министерства образования РФ по введению ФГОС ДО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течение года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(по мере поступления)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Дополнение, корректировка плана методической работы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99492"/>
              </p:ext>
            </p:extLst>
          </p:nvPr>
        </p:nvGraphicFramePr>
        <p:xfrm>
          <a:off x="323528" y="836712"/>
          <a:ext cx="8640960" cy="4896543"/>
        </p:xfrm>
        <a:graphic>
          <a:graphicData uri="http://schemas.openxmlformats.org/drawingml/2006/table">
            <a:tbl>
              <a:tblPr/>
              <a:tblGrid>
                <a:gridCol w="585828"/>
                <a:gridCol w="2489768"/>
                <a:gridCol w="1244884"/>
                <a:gridCol w="1905212"/>
                <a:gridCol w="2415268"/>
              </a:tblGrid>
              <a:tr h="906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№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15105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Комплектование библиотеки методического кабинета ДОО в соответствии с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Определён список методических пособий, используемых в образовательном процессе ДОО в соответствии с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011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Изучение опыта внедрения ФГОС ДО в других ДОО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Создан информационный банк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468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Организация консультативного пункта для родителей воспитанников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воспитатели, специалисты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Организован консультативный пункт для родителей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0220"/>
            <a:ext cx="9036496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>3. Кадровое </a:t>
            </a:r>
            <a:r>
              <a:rPr lang="ru-RU" altLang="ru-RU" sz="3100" dirty="0">
                <a:latin typeface="Tahoma" pitchFamily="34" charset="0"/>
                <a:cs typeface="Tahoma" pitchFamily="34" charset="0"/>
              </a:rPr>
              <a:t>обеспечение </a:t>
            </a: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>введения </a:t>
            </a:r>
            <a:r>
              <a:rPr lang="ru-RU" altLang="ru-RU" sz="3100" dirty="0">
                <a:latin typeface="Tahoma" pitchFamily="34" charset="0"/>
                <a:cs typeface="Tahoma" pitchFamily="34" charset="0"/>
              </a:rPr>
              <a:t>ФГОС ДО</a:t>
            </a:r>
            <a:r>
              <a:rPr lang="ru-RU" altLang="ru-RU" sz="3100" dirty="0"/>
              <a:t/>
            </a:r>
            <a:br>
              <a:rPr lang="ru-RU" altLang="ru-RU" sz="3100" dirty="0"/>
            </a:br>
            <a:endParaRPr lang="ru-RU" sz="31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05423"/>
              </p:ext>
            </p:extLst>
          </p:nvPr>
        </p:nvGraphicFramePr>
        <p:xfrm>
          <a:off x="323528" y="548680"/>
          <a:ext cx="8496944" cy="5974080"/>
        </p:xfrm>
        <a:graphic>
          <a:graphicData uri="http://schemas.openxmlformats.org/drawingml/2006/table">
            <a:tbl>
              <a:tblPr/>
              <a:tblGrid>
                <a:gridCol w="635796"/>
                <a:gridCol w="2421862"/>
                <a:gridCol w="1208842"/>
                <a:gridCol w="1919925"/>
                <a:gridCol w="2310519"/>
              </a:tblGrid>
              <a:tr h="7672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8808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Повышение квалификации педагогических работников через систему внутреннего обучения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hlinkClick r:id="rId3" action="ppaction://hlinkfile"/>
                        </a:rPr>
                        <a:t>по плану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Повышена квалификация педагогов (карта профессионального мастерства)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079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Участие педагогов в районных и областных обучающих семинарах по проблемам введения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 старший воспитатель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8808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Повышение квалификации администрации и педагогов ДОО по вопросам ФГОС ДО на КПК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 графику ИРО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Прошли повышение квалификации (ориентировочно 35 %)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8808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Повышение квалификации помощников воспитателей по проблеме введения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старший воспитатель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Имеют четкое представление о требованиях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079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Организация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тьюторского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сопровождения по введению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постоянно 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тьюторы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подготовлен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тьютор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разработан план-график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тьюторского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сопровождения педагогов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856984" cy="9361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100" dirty="0" smtClean="0">
                <a:latin typeface="Tahoma" pitchFamily="34" charset="0"/>
                <a:cs typeface="Tahoma" pitchFamily="34" charset="0"/>
              </a:rPr>
            </a:br>
            <a:r>
              <a:rPr lang="ru-RU" altLang="ru-RU" sz="3100" dirty="0" smtClean="0">
                <a:latin typeface="Tahoma" pitchFamily="34" charset="0"/>
                <a:cs typeface="Tahoma" pitchFamily="34" charset="0"/>
              </a:rPr>
              <a:t>4. Финансово-экономическое обеспечение введения </a:t>
            </a:r>
            <a:r>
              <a:rPr lang="ru-RU" altLang="ru-RU" sz="3100" dirty="0">
                <a:latin typeface="Tahoma" pitchFamily="34" charset="0"/>
                <a:cs typeface="Tahoma" pitchFamily="34" charset="0"/>
              </a:rPr>
              <a:t>ФГОС ДО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480124"/>
              </p:ext>
            </p:extLst>
          </p:nvPr>
        </p:nvGraphicFramePr>
        <p:xfrm>
          <a:off x="251519" y="1124744"/>
          <a:ext cx="8712970" cy="4680520"/>
        </p:xfrm>
        <a:graphic>
          <a:graphicData uri="http://schemas.openxmlformats.org/drawingml/2006/table">
            <a:tbl>
              <a:tblPr/>
              <a:tblGrid>
                <a:gridCol w="651961"/>
                <a:gridCol w="2675910"/>
                <a:gridCol w="1234337"/>
                <a:gridCol w="1858241"/>
                <a:gridCol w="2292521"/>
              </a:tblGrid>
              <a:tr h="13788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№ п/п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Мероприятия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Ответственные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Результат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контрольные показатели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A6AE"/>
                    </a:solidFill>
                  </a:tcPr>
                </a:tc>
              </a:tr>
              <a:tr h="117345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Определение объемов расходов на подготовку и переход на ФГОС ДО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декабрь, 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январь, 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План-график финансовых расходов,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при необходимости вносятся изменения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831199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  <a:tr h="12970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Заключение дополнительных соглашений к трудовому договору с педагогическими работниками (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тьюторство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наставничество и др.)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в течение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заведующий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Заключены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дополнительные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соглашения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5E8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</TotalTime>
  <Words>1008</Words>
  <Application>Microsoft Office PowerPoint</Application>
  <PresentationFormat>Экран (4:3)</PresentationFormat>
  <Paragraphs>252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План действий  по введению ФГОС ДО МДОБУ Детский сад компенсирующего вида на 2014 год </vt:lpstr>
      <vt:lpstr>Цель: создание комплекса условий в ДОО для успешного введения федерального государственного образовательного стандарта дошкольного образования.  </vt:lpstr>
      <vt:lpstr>Презентация PowerPoint</vt:lpstr>
      <vt:lpstr> 1. Нормативно-правовое обеспечение введения ФГОС ДО </vt:lpstr>
      <vt:lpstr>Презентация PowerPoint</vt:lpstr>
      <vt:lpstr> 2. Организационно-методическое обеспечение введения ФГОС ДО </vt:lpstr>
      <vt:lpstr>Презентация PowerPoint</vt:lpstr>
      <vt:lpstr> 3. Кадровое обеспечение введения ФГОС ДО </vt:lpstr>
      <vt:lpstr> 4. Финансово-экономическое обеспечение введения ФГОС ДО </vt:lpstr>
      <vt:lpstr> 5. Информационное обеспечение  введения ФГОС ДО </vt:lpstr>
      <vt:lpstr> 6. Материально-техническое обеспечение  введения ФГОС ДО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metro</cp:lastModifiedBy>
  <cp:revision>68</cp:revision>
  <cp:lastPrinted>2014-06-30T05:14:04Z</cp:lastPrinted>
  <dcterms:created xsi:type="dcterms:W3CDTF">2014-02-09T09:49:44Z</dcterms:created>
  <dcterms:modified xsi:type="dcterms:W3CDTF">2014-06-30T05:14:56Z</dcterms:modified>
</cp:coreProperties>
</file>