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7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800000"/>
    <a:srgbClr val="660033"/>
    <a:srgbClr val="006600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739A-8C81-4B65-B274-0462E1D2B0F5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356E-2B2D-4896-A8C6-69BCE1A47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12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739A-8C81-4B65-B274-0462E1D2B0F5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356E-2B2D-4896-A8C6-69BCE1A47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66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739A-8C81-4B65-B274-0462E1D2B0F5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356E-2B2D-4896-A8C6-69BCE1A47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4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739A-8C81-4B65-B274-0462E1D2B0F5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356E-2B2D-4896-A8C6-69BCE1A47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13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739A-8C81-4B65-B274-0462E1D2B0F5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356E-2B2D-4896-A8C6-69BCE1A47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0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739A-8C81-4B65-B274-0462E1D2B0F5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356E-2B2D-4896-A8C6-69BCE1A47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82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739A-8C81-4B65-B274-0462E1D2B0F5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356E-2B2D-4896-A8C6-69BCE1A47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00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739A-8C81-4B65-B274-0462E1D2B0F5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356E-2B2D-4896-A8C6-69BCE1A47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76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739A-8C81-4B65-B274-0462E1D2B0F5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356E-2B2D-4896-A8C6-69BCE1A47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1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739A-8C81-4B65-B274-0462E1D2B0F5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356E-2B2D-4896-A8C6-69BCE1A47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08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739A-8C81-4B65-B274-0462E1D2B0F5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356E-2B2D-4896-A8C6-69BCE1A47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85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B739A-8C81-4B65-B274-0462E1D2B0F5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2356E-2B2D-4896-A8C6-69BCE1A47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43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988424" cy="2736304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Федеральный государственный стандарт дошкольного образования</a:t>
            </a:r>
            <a:br>
              <a:rPr lang="ru-RU" sz="5400" b="1" dirty="0" smtClean="0">
                <a:solidFill>
                  <a:srgbClr val="0000CC"/>
                </a:solidFill>
              </a:rPr>
            </a:br>
            <a:r>
              <a:rPr lang="ru-RU" sz="5400" b="1" dirty="0" smtClean="0">
                <a:solidFill>
                  <a:srgbClr val="0000CC"/>
                </a:solidFill>
              </a:rPr>
              <a:t>(ФГОС ДО</a:t>
            </a:r>
            <a:r>
              <a:rPr lang="ru-RU" sz="5400" b="1" dirty="0" smtClean="0">
                <a:solidFill>
                  <a:srgbClr val="0000CC"/>
                </a:solidFill>
              </a:rPr>
              <a:t>)</a:t>
            </a:r>
            <a:br>
              <a:rPr lang="ru-RU" sz="5400" b="1" dirty="0" smtClean="0">
                <a:solidFill>
                  <a:srgbClr val="0000CC"/>
                </a:solidFill>
              </a:rPr>
            </a:br>
            <a:r>
              <a:rPr lang="ru-RU" sz="2400" b="1" dirty="0" smtClean="0">
                <a:solidFill>
                  <a:srgbClr val="0000CC"/>
                </a:solidFill>
              </a:rPr>
              <a:t>презентацию подготовила руководитель</a:t>
            </a:r>
            <a:r>
              <a:rPr lang="ru-RU" sz="2400" b="1" dirty="0" smtClean="0">
                <a:solidFill>
                  <a:srgbClr val="0000CC"/>
                </a:solidFill>
              </a:rPr>
              <a:t> методического объединения</a:t>
            </a:r>
            <a:br>
              <a:rPr lang="ru-RU" sz="2400" b="1" dirty="0" smtClean="0">
                <a:solidFill>
                  <a:srgbClr val="0000CC"/>
                </a:solidFill>
              </a:rPr>
            </a:br>
            <a:r>
              <a:rPr lang="ru-RU" sz="2400" b="1" dirty="0" smtClean="0">
                <a:solidFill>
                  <a:srgbClr val="0000CC"/>
                </a:solidFill>
              </a:rPr>
              <a:t>«Познавательное развитие дошкольников»</a:t>
            </a:r>
            <a:br>
              <a:rPr lang="ru-RU" sz="2400" b="1" dirty="0" smtClean="0">
                <a:solidFill>
                  <a:srgbClr val="0000CC"/>
                </a:solidFill>
              </a:rPr>
            </a:br>
            <a:r>
              <a:rPr lang="ru-RU" sz="2400" b="1" dirty="0" smtClean="0">
                <a:solidFill>
                  <a:srgbClr val="0000CC"/>
                </a:solidFill>
              </a:rPr>
              <a:t>старший воспитатель </a:t>
            </a:r>
            <a:br>
              <a:rPr lang="ru-RU" sz="2400" b="1" dirty="0" smtClean="0">
                <a:solidFill>
                  <a:srgbClr val="0000CC"/>
                </a:solidFill>
              </a:rPr>
            </a:br>
            <a:r>
              <a:rPr lang="ru-RU" sz="2400" b="1" dirty="0" smtClean="0">
                <a:solidFill>
                  <a:srgbClr val="0000CC"/>
                </a:solidFill>
              </a:rPr>
              <a:t>МДОБУ Детский сад компенсирующего вида</a:t>
            </a:r>
            <a:br>
              <a:rPr lang="ru-RU" sz="2400" b="1" dirty="0" smtClean="0">
                <a:solidFill>
                  <a:srgbClr val="0000CC"/>
                </a:solidFill>
              </a:rPr>
            </a:br>
            <a:r>
              <a:rPr lang="ru-RU" sz="2400" b="1" u="sng" dirty="0" err="1" smtClean="0">
                <a:solidFill>
                  <a:srgbClr val="0000CC"/>
                </a:solidFill>
              </a:rPr>
              <a:t>Манкова</a:t>
            </a:r>
            <a:r>
              <a:rPr lang="ru-RU" sz="2400" b="1" u="sng" dirty="0" smtClean="0">
                <a:solidFill>
                  <a:srgbClr val="0000CC"/>
                </a:solidFill>
              </a:rPr>
              <a:t> Наталия </a:t>
            </a:r>
            <a:r>
              <a:rPr lang="ru-RU" sz="2400" b="1" u="sng" dirty="0">
                <a:solidFill>
                  <a:srgbClr val="0000CC"/>
                </a:solidFill>
              </a:rPr>
              <a:t>И</a:t>
            </a:r>
            <a:r>
              <a:rPr lang="ru-RU" sz="2400" b="1" u="sng" dirty="0" smtClean="0">
                <a:solidFill>
                  <a:srgbClr val="0000CC"/>
                </a:solidFill>
              </a:rPr>
              <a:t>горевна</a:t>
            </a:r>
            <a:r>
              <a:rPr lang="ru-RU" sz="5400" b="1" dirty="0" smtClean="0">
                <a:solidFill>
                  <a:srgbClr val="0000CC"/>
                </a:solidFill>
              </a:rPr>
              <a:t/>
            </a:r>
            <a:br>
              <a:rPr lang="ru-RU" sz="5400" b="1" dirty="0" smtClean="0">
                <a:solidFill>
                  <a:srgbClr val="0000CC"/>
                </a:solidFill>
              </a:rPr>
            </a:br>
            <a:endParaRPr lang="ru-RU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80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856984" cy="6480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  <a:latin typeface="+mn-lt"/>
              </a:rPr>
              <a:t>Примерный план работы МО </a:t>
            </a:r>
            <a:br>
              <a:rPr lang="ru-RU" sz="3200" b="1" dirty="0" smtClean="0">
                <a:solidFill>
                  <a:srgbClr val="0000CC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00CC"/>
                </a:solidFill>
                <a:latin typeface="+mn-lt"/>
              </a:rPr>
              <a:t>на 2013-2014 уч. год</a:t>
            </a:r>
            <a:endParaRPr lang="ru-RU" sz="3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640960" cy="547260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800000"/>
                </a:solidFill>
              </a:rPr>
              <a:t>1. Организационное заседание (октябрь 2013 г.).</a:t>
            </a:r>
          </a:p>
          <a:p>
            <a:r>
              <a:rPr lang="ru-RU" b="1" dirty="0">
                <a:solidFill>
                  <a:schemeClr val="tx1"/>
                </a:solidFill>
              </a:rPr>
              <a:t>2. Взаимосвязь сенсорного и математического развития (ноябрь 2013 г.).</a:t>
            </a:r>
          </a:p>
          <a:p>
            <a:r>
              <a:rPr lang="ru-RU" b="1" dirty="0">
                <a:solidFill>
                  <a:srgbClr val="800000"/>
                </a:solidFill>
              </a:rPr>
              <a:t>3. Особенности сенсорного развития дошкольников (январь 2014 г.).</a:t>
            </a:r>
          </a:p>
          <a:p>
            <a:r>
              <a:rPr lang="ru-RU" b="1" dirty="0">
                <a:solidFill>
                  <a:schemeClr val="tx1"/>
                </a:solidFill>
              </a:rPr>
              <a:t>4. Математическое развитие дошкольников (март 2014 г.).</a:t>
            </a:r>
          </a:p>
          <a:p>
            <a:r>
              <a:rPr lang="ru-RU" b="1" dirty="0">
                <a:solidFill>
                  <a:srgbClr val="800000"/>
                </a:solidFill>
              </a:rPr>
              <a:t>5. Математическая гостиная </a:t>
            </a:r>
            <a:r>
              <a:rPr lang="ru-RU" b="1" dirty="0" smtClean="0">
                <a:solidFill>
                  <a:srgbClr val="800000"/>
                </a:solidFill>
              </a:rPr>
              <a:t>(конкурс </a:t>
            </a:r>
            <a:r>
              <a:rPr lang="ru-RU" b="1" dirty="0">
                <a:solidFill>
                  <a:srgbClr val="800000"/>
                </a:solidFill>
              </a:rPr>
              <a:t>на тему «Занимательная математика» - представление дидактического пособия) (май 2014 г.).</a:t>
            </a:r>
          </a:p>
          <a:p>
            <a:r>
              <a:rPr lang="ru-RU" b="1" dirty="0">
                <a:solidFill>
                  <a:schemeClr val="tx1"/>
                </a:solidFill>
              </a:rPr>
              <a:t>6. Творческий отчёт (июнь 2014 г.)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81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856984" cy="6480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  <a:latin typeface="+mn-lt"/>
              </a:rPr>
              <a:t>Уважаемые коллеги!</a:t>
            </a:r>
            <a:endParaRPr lang="ru-RU" sz="3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640960" cy="54726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Желаю вам больших успехов в работе, много сил и энергии, удачи во всех начинаниях!</a:t>
            </a:r>
          </a:p>
          <a:p>
            <a:r>
              <a:rPr lang="ru-RU" b="1" dirty="0" smtClean="0">
                <a:solidFill>
                  <a:srgbClr val="0000CC"/>
                </a:solidFill>
              </a:rPr>
              <a:t>Верьте в себя и в то, что начинание обязательно закончится ошеломляющим успехом!</a:t>
            </a:r>
          </a:p>
          <a:p>
            <a:r>
              <a:rPr lang="ru-RU" b="1" dirty="0" smtClean="0">
                <a:solidFill>
                  <a:srgbClr val="800000"/>
                </a:solidFill>
              </a:rPr>
              <a:t>Не бойтесь сложностей, а вопросы приходите решать сюда –</a:t>
            </a:r>
          </a:p>
          <a:p>
            <a:r>
              <a:rPr lang="ru-RU" b="1" dirty="0" smtClean="0">
                <a:solidFill>
                  <a:srgbClr val="800000"/>
                </a:solidFill>
              </a:rPr>
              <a:t>на заседания нашего методического объединения </a:t>
            </a:r>
          </a:p>
          <a:p>
            <a:r>
              <a:rPr lang="ru-RU" b="1" u="sng" dirty="0" smtClean="0">
                <a:solidFill>
                  <a:srgbClr val="0000CC"/>
                </a:solidFill>
              </a:rPr>
              <a:t>«Познавательное развитие дошкольников».</a:t>
            </a:r>
            <a:endParaRPr lang="ru-RU" b="1" u="sng" dirty="0">
              <a:solidFill>
                <a:srgbClr val="0000CC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08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920880" cy="460851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solidFill>
                  <a:srgbClr val="0000CC"/>
                </a:solidFill>
              </a:rPr>
              <a:t>ФГОС ДО - </a:t>
            </a:r>
            <a:r>
              <a:rPr lang="ru-RU" sz="2400" b="1" dirty="0" smtClean="0"/>
              <a:t>система </a:t>
            </a:r>
            <a:r>
              <a:rPr lang="ru-RU" sz="2400" b="1" dirty="0"/>
              <a:t>основных параметров, которые принимаются в качестве государственной нормы образованности, отражающей общественный идеал и учитывающей возможности реальной личности и системы образования по достижению этого идеала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>
                <a:solidFill>
                  <a:srgbClr val="0000CC"/>
                </a:solidFill>
              </a:rPr>
              <a:t>ФГОС ДО </a:t>
            </a:r>
            <a:r>
              <a:rPr lang="ru-RU" sz="2400" b="1" dirty="0"/>
              <a:t>отражает согласованные социально-культурные, общественно-государственные ожидания относительно уровня дошкольного образования, которые являются ориентирами для учредителей дошкольных Организаций, специалистов системы образования, семей воспитанников и </a:t>
            </a:r>
            <a:r>
              <a:rPr lang="ru-RU" sz="2400" b="1" dirty="0" smtClean="0"/>
              <a:t>широкой общественности. 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573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988424" cy="273630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ФГТ И ФГОС ДО </a:t>
            </a:r>
            <a:br>
              <a:rPr lang="ru-RU" sz="5400" b="1" dirty="0" smtClean="0">
                <a:solidFill>
                  <a:srgbClr val="0000CC"/>
                </a:solidFill>
              </a:rPr>
            </a:br>
            <a:r>
              <a:rPr lang="ru-RU" sz="5400" b="1" dirty="0" smtClean="0">
                <a:solidFill>
                  <a:srgbClr val="FFFF00"/>
                </a:solidFill>
              </a:rPr>
              <a:t>В чём отличие?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85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1492" y="1163562"/>
            <a:ext cx="4136504" cy="5165167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rgbClr val="080808"/>
                </a:solidFill>
              </a:rPr>
              <a:t>формирование </a:t>
            </a:r>
            <a:r>
              <a:rPr lang="ru-RU" sz="2000" b="1" dirty="0">
                <a:solidFill>
                  <a:srgbClr val="080808"/>
                </a:solidFill>
              </a:rPr>
              <a:t>принципиально нового взгляда на содержание, структуру и организацию дошкольного образования – особое внимание уделять формированию общей культуры, развитию физических, интеллектуальных и личностных качеств, формированию предпосылок учебной деятельности, обеспечивающих социальную успешность, сохранение и укрепление здоровья детей дошкольного возраста, коррекцию недостатков в физическом и (или) психическом развитии детей</a:t>
            </a:r>
            <a:r>
              <a:rPr lang="ru-RU" sz="1800" dirty="0"/>
              <a:t>.</a:t>
            </a:r>
            <a:endParaRPr lang="ru-RU" sz="1800" b="1" dirty="0">
              <a:solidFill>
                <a:srgbClr val="0000C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47120" y="-3232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Идеология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04033" y="1124743"/>
            <a:ext cx="4136504" cy="520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4407" y="539968"/>
            <a:ext cx="862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ФГТ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0916" y="664300"/>
            <a:ext cx="1142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ФГОС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92020" y="1259240"/>
            <a:ext cx="35190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дошкольное детство рассматривается в ценностной системе координат культуры достоинства, а не только культуры полезности; ребёнка ценят, а не оценивают, детство является самоценным этапом, а не только подготовкой к школе; образование выступает как институт социализации и индивидуализации и не сводится к сфере услуг.</a:t>
            </a:r>
          </a:p>
        </p:txBody>
      </p:sp>
    </p:spTree>
    <p:extLst>
      <p:ext uri="{BB962C8B-B14F-4D97-AF65-F5344CB8AC3E}">
        <p14:creationId xmlns:p14="http://schemas.microsoft.com/office/powerpoint/2010/main" val="387014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3772" y="17969"/>
            <a:ext cx="468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Основные разделы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04033" y="1124743"/>
            <a:ext cx="3900416" cy="4968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tx1"/>
                </a:solidFill>
              </a:rPr>
              <a:t>- общие положения,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- требования к структуре основной общеобразовательной программы дошкольного образования</a:t>
            </a:r>
            <a:r>
              <a:rPr lang="ru-RU" sz="2000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- </a:t>
            </a:r>
            <a:r>
              <a:rPr lang="ru-RU" sz="2000" b="1" dirty="0">
                <a:solidFill>
                  <a:schemeClr val="tx1"/>
                </a:solidFill>
              </a:rPr>
              <a:t>требования к условиям реализации основной общеобразовательной программы дошкольного образования</a:t>
            </a:r>
            <a:r>
              <a:rPr lang="ru-RU" sz="2000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- </a:t>
            </a:r>
            <a:r>
              <a:rPr lang="ru-RU" sz="2000" b="1" dirty="0">
                <a:solidFill>
                  <a:schemeClr val="tx1"/>
                </a:solidFill>
              </a:rPr>
              <a:t>требования к результатам освоения основной общеобразовательной программы дошкольного образования.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4407" y="539968"/>
            <a:ext cx="862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ФГТ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0916" y="664300"/>
            <a:ext cx="1142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ФГОС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11560" y="1124742"/>
            <a:ext cx="4012467" cy="4968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tx1"/>
                </a:solidFill>
              </a:rPr>
              <a:t>- общие положения,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- требования к структуре основной общеобразовательной программы дошкольного образования</a:t>
            </a:r>
            <a:r>
              <a:rPr lang="ru-RU" sz="2000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- </a:t>
            </a:r>
            <a:r>
              <a:rPr lang="ru-RU" sz="2000" b="1" dirty="0">
                <a:solidFill>
                  <a:schemeClr val="tx1"/>
                </a:solidFill>
              </a:rPr>
              <a:t>требования к </a:t>
            </a:r>
            <a:r>
              <a:rPr lang="ru-RU" sz="2000" b="1" dirty="0" smtClean="0">
                <a:solidFill>
                  <a:schemeClr val="tx1"/>
                </a:solidFill>
              </a:rPr>
              <a:t>разделам обязательной части </a:t>
            </a:r>
            <a:r>
              <a:rPr lang="ru-RU" sz="2000" b="1" dirty="0">
                <a:solidFill>
                  <a:schemeClr val="tx1"/>
                </a:solidFill>
              </a:rPr>
              <a:t>основной общеобразовательной программы дошкольного образования,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4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7969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Устанавливает требования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04033" y="1124743"/>
            <a:ext cx="3900416" cy="4968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tx1"/>
                </a:solidFill>
              </a:rPr>
              <a:t>- к структуре Программы   и   её объёму,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- к условиям реализации Программы (5 пунктов: психолого-педагогические условия, кадровые, финансовые, материально-технические, к развивающей предметно-пространственной среде),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- к результатам освоения программы (это принципиальное новшество).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4407" y="539968"/>
            <a:ext cx="862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ФГТ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0916" y="664300"/>
            <a:ext cx="1142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ФГОС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11560" y="1124742"/>
            <a:ext cx="4012467" cy="4968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tx1"/>
                </a:solidFill>
              </a:rPr>
              <a:t>- к структуре основной образовательной программы дошкольного образования,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- к условиям её реализации (в основе – требования к развивающей предметно-пространственной среде).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65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7" y="17969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Образовательные области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04033" y="1124743"/>
            <a:ext cx="3900416" cy="4968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</a:rPr>
              <a:t>социально-коммуникативное развитие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познавательное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речевое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художественно-эстетическое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физическое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коммуникативно-личностное развитие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познавательно-речевое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физическое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художественно-эстетическое</a:t>
            </a:r>
          </a:p>
          <a:p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4407" y="539968"/>
            <a:ext cx="862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ФГТ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0916" y="664300"/>
            <a:ext cx="1142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ФГОС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11560" y="1124742"/>
            <a:ext cx="4012467" cy="4968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1"/>
                </a:solidFill>
              </a:rPr>
              <a:t>физическая культура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здоровье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коммуникация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познание</a:t>
            </a:r>
            <a:endParaRPr lang="ru-RU" sz="2400" b="1" dirty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социализация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труд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безопасность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музыка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художественное творчество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чтение художественной литературы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40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7" y="17969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Результаты освоения Программы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04032" y="1124743"/>
            <a:ext cx="4188447" cy="4968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1"/>
                </a:solidFill>
              </a:rPr>
              <a:t>Целевые ориентиры</a:t>
            </a:r>
          </a:p>
          <a:p>
            <a:r>
              <a:rPr lang="ru-RU" sz="2000" b="1" dirty="0" smtClean="0">
                <a:solidFill>
                  <a:srgbClr val="0000CC"/>
                </a:solidFill>
              </a:rPr>
              <a:t>Освоение программы не сопровождается проведением промежуточной и итоговой диагностики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</a:t>
            </a:r>
          </a:p>
          <a:p>
            <a:endParaRPr lang="ru-RU" sz="2000" dirty="0"/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4407" y="539968"/>
            <a:ext cx="862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ФГТ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0916" y="664300"/>
            <a:ext cx="1142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ФГОС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11560" y="1124742"/>
            <a:ext cx="4012467" cy="4968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1"/>
                </a:solidFill>
              </a:rPr>
              <a:t>Интегративные качества</a:t>
            </a:r>
            <a:endParaRPr lang="ru-RU" sz="2400" b="1" dirty="0" smtClean="0">
              <a:solidFill>
                <a:srgbClr val="0000CC"/>
              </a:solidFill>
            </a:endParaRPr>
          </a:p>
          <a:p>
            <a:r>
              <a:rPr lang="ru-RU" sz="2400" b="1" dirty="0" smtClean="0">
                <a:solidFill>
                  <a:srgbClr val="0000CC"/>
                </a:solidFill>
              </a:rPr>
              <a:t>Итоговые и промежуточные результаты освоения Программы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Система мониторинга позволяет осуществлять оценку динамики достижений детей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7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7" y="17969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Познавательное развитие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04032" y="903433"/>
            <a:ext cx="4188447" cy="4968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FF0000"/>
                </a:solidFill>
              </a:rPr>
              <a:t>Познавательное развитие -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развитие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планете Земля как общем доме людей, об особенностях её природы, многообразии стран и народов мира.</a:t>
            </a:r>
          </a:p>
          <a:p>
            <a:endParaRPr lang="ru-RU" sz="1800" dirty="0"/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4407" y="539968"/>
            <a:ext cx="862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ФГТ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0916" y="566959"/>
            <a:ext cx="1142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ФГОС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11560" y="1124742"/>
            <a:ext cx="4012467" cy="4968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FF0000"/>
                </a:solidFill>
              </a:rPr>
              <a:t>Образовательная область «Познание» -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развитие </a:t>
            </a:r>
            <a:r>
              <a:rPr lang="ru-RU" sz="1800" b="1" dirty="0">
                <a:solidFill>
                  <a:schemeClr val="tx1"/>
                </a:solidFill>
              </a:rPr>
              <a:t>у детей познавательных интересов, интеллектуального развития детей через решение следующих задач: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сенсорное развитие;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развитие познавательно-исследовательской и продуктивной (конструктивной) деятельности;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формирование элементарных математических представлений;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формирование целостной картины мира, расширение кругозора детей. </a:t>
            </a:r>
          </a:p>
        </p:txBody>
      </p:sp>
    </p:spTree>
    <p:extLst>
      <p:ext uri="{BB962C8B-B14F-4D97-AF65-F5344CB8AC3E}">
        <p14:creationId xmlns:p14="http://schemas.microsoft.com/office/powerpoint/2010/main" val="20644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652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Федеральный государственный стандарт дошкольного образования (ФГОС ДО) презентацию подготовила руководитель методического объединения «Познавательное развитие дошкольников» старший воспитатель  МДОБУ Детский сад компенсирующего вида Манкова Наталия Игоревна </vt:lpstr>
      <vt:lpstr>ФГОС ДО - система основных параметров, которые принимаются в качестве государственной нормы образованности, отражающей общественный идеал и учитывающей возможности реальной личности и системы образования по достижению этого идеала.  ФГОС ДО отражает согласованные социально-культурные, общественно-государственные ожидания относительно уровня дошкольного образования, которые являются ориентирами для учредителей дошкольных Организаций, специалистов системы образования, семей воспитанников и широкой общественности.  </vt:lpstr>
      <vt:lpstr>ФГТ И ФГОС ДО  В чём отличие?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Примерный план работы МО  на 2013-2014 уч. год</vt:lpstr>
      <vt:lpstr>Уважаемые коллеги!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ФГТ И ФГОС ДО  В чём отличие?</dc:title>
  <dc:creator>1</dc:creator>
  <cp:lastModifiedBy>1</cp:lastModifiedBy>
  <cp:revision>3</cp:revision>
  <dcterms:created xsi:type="dcterms:W3CDTF">2013-10-14T20:56:38Z</dcterms:created>
  <dcterms:modified xsi:type="dcterms:W3CDTF">2013-10-25T06:54:15Z</dcterms:modified>
</cp:coreProperties>
</file>