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720" r:id="rId5"/>
    <p:sldMasterId id="2147483732" r:id="rId6"/>
    <p:sldMasterId id="2147483744" r:id="rId7"/>
    <p:sldMasterId id="2147483756" r:id="rId8"/>
    <p:sldMasterId id="2147483768" r:id="rId9"/>
    <p:sldMasterId id="2147483780" r:id="rId10"/>
    <p:sldMasterId id="2147483792" r:id="rId11"/>
    <p:sldMasterId id="2147483804" r:id="rId12"/>
  </p:sldMasterIdLst>
  <p:notesMasterIdLst>
    <p:notesMasterId r:id="rId40"/>
  </p:notesMasterIdLst>
  <p:sldIdLst>
    <p:sldId id="260" r:id="rId13"/>
    <p:sldId id="257" r:id="rId14"/>
    <p:sldId id="258" r:id="rId15"/>
    <p:sldId id="261" r:id="rId16"/>
    <p:sldId id="259" r:id="rId17"/>
    <p:sldId id="262" r:id="rId18"/>
    <p:sldId id="271" r:id="rId19"/>
    <p:sldId id="263" r:id="rId20"/>
    <p:sldId id="264" r:id="rId21"/>
    <p:sldId id="272" r:id="rId22"/>
    <p:sldId id="273" r:id="rId23"/>
    <p:sldId id="274" r:id="rId24"/>
    <p:sldId id="282" r:id="rId25"/>
    <p:sldId id="277" r:id="rId26"/>
    <p:sldId id="278" r:id="rId27"/>
    <p:sldId id="283" r:id="rId28"/>
    <p:sldId id="284" r:id="rId29"/>
    <p:sldId id="279" r:id="rId30"/>
    <p:sldId id="280" r:id="rId31"/>
    <p:sldId id="281" r:id="rId32"/>
    <p:sldId id="265" r:id="rId33"/>
    <p:sldId id="266" r:id="rId34"/>
    <p:sldId id="285" r:id="rId35"/>
    <p:sldId id="267" r:id="rId36"/>
    <p:sldId id="268" r:id="rId37"/>
    <p:sldId id="269" r:id="rId38"/>
    <p:sldId id="270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7649"/>
    <a:srgbClr val="F0C9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75D76D-9108-4FF2-A6B3-1C910205C5B2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CCA3CD-7D06-4E3C-8A1C-FDF4C3AB59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3674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A6245-638C-4776-8529-B91BCB3320C2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A6245-638C-4776-8529-B91BCB3320C2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74FB6D-14C1-44DA-9AB4-1ABC7D1447A4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23.11.2016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DF53B-48CB-4305-95F9-EC89D1FBB236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80261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74FB6D-14C1-44DA-9AB4-1ABC7D1447A4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23.11.2016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DF53B-48CB-4305-95F9-EC89D1FBB236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68927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74FB6D-14C1-44DA-9AB4-1ABC7D1447A4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23.11.2016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DF53B-48CB-4305-95F9-EC89D1FBB236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65608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74FB6D-14C1-44DA-9AB4-1ABC7D1447A4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23.11.2016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DF53B-48CB-4305-95F9-EC89D1FBB236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56382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74FB6D-14C1-44DA-9AB4-1ABC7D1447A4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23.11.2016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DF53B-48CB-4305-95F9-EC89D1FBB236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56538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74FB6D-14C1-44DA-9AB4-1ABC7D1447A4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23.11.2016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DF53B-48CB-4305-95F9-EC89D1FBB236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58436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74FB6D-14C1-44DA-9AB4-1ABC7D1447A4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23.11.2016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DF53B-48CB-4305-95F9-EC89D1FBB236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59363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74FB6D-14C1-44DA-9AB4-1ABC7D1447A4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23.11.2016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DF53B-48CB-4305-95F9-EC89D1FBB236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04226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74FB6D-14C1-44DA-9AB4-1ABC7D1447A4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23.11.2016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DF53B-48CB-4305-95F9-EC89D1FBB236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0827098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74FB6D-14C1-44DA-9AB4-1ABC7D1447A4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23.11.2016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DF53B-48CB-4305-95F9-EC89D1FBB236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932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74FB6D-14C1-44DA-9AB4-1ABC7D1447A4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23.11.2016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DF53B-48CB-4305-95F9-EC89D1FBB236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45495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74FB6D-14C1-44DA-9AB4-1ABC7D1447A4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23.11.2016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DF53B-48CB-4305-95F9-EC89D1FBB236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62715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74FB6D-14C1-44DA-9AB4-1ABC7D1447A4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23.11.2016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DF53B-48CB-4305-95F9-EC89D1FBB236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48507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74FB6D-14C1-44DA-9AB4-1ABC7D1447A4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23.11.2016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DF53B-48CB-4305-95F9-EC89D1FBB236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5491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74FB6D-14C1-44DA-9AB4-1ABC7D1447A4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23.11.2016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DF53B-48CB-4305-95F9-EC89D1FBB236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27650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74FB6D-14C1-44DA-9AB4-1ABC7D1447A4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23.11.2016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DF53B-48CB-4305-95F9-EC89D1FBB236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31613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74FB6D-14C1-44DA-9AB4-1ABC7D1447A4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23.11.2016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DF53B-48CB-4305-95F9-EC89D1FBB236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03155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74FB6D-14C1-44DA-9AB4-1ABC7D1447A4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23.11.2016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DF53B-48CB-4305-95F9-EC89D1FBB236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88176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74FB6D-14C1-44DA-9AB4-1ABC7D1447A4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23.11.2016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DF53B-48CB-4305-95F9-EC89D1FBB236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75104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74FB6D-14C1-44DA-9AB4-1ABC7D1447A4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23.11.2016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DF53B-48CB-4305-95F9-EC89D1FBB236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287797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74FB6D-14C1-44DA-9AB4-1ABC7D1447A4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23.11.2016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DF53B-48CB-4305-95F9-EC89D1FBB236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67516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74FB6D-14C1-44DA-9AB4-1ABC7D1447A4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23.11.2016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DF53B-48CB-4305-95F9-EC89D1FBB236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9085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74FB6D-14C1-44DA-9AB4-1ABC7D1447A4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23.11.2016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DF53B-48CB-4305-95F9-EC89D1FBB236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36061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74FB6D-14C1-44DA-9AB4-1ABC7D1447A4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23.11.2016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DF53B-48CB-4305-95F9-EC89D1FBB236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28055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74FB6D-14C1-44DA-9AB4-1ABC7D1447A4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23.11.2016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DF53B-48CB-4305-95F9-EC89D1FBB236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92816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74FB6D-14C1-44DA-9AB4-1ABC7D1447A4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23.11.2016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DF53B-48CB-4305-95F9-EC89D1FBB236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14963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74FB6D-14C1-44DA-9AB4-1ABC7D1447A4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23.11.2016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DF53B-48CB-4305-95F9-EC89D1FBB236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71118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74FB6D-14C1-44DA-9AB4-1ABC7D1447A4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23.11.2016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DF53B-48CB-4305-95F9-EC89D1FBB236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75199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74FB6D-14C1-44DA-9AB4-1ABC7D1447A4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23.11.2016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DF53B-48CB-4305-95F9-EC89D1FBB236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79767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74FB6D-14C1-44DA-9AB4-1ABC7D1447A4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23.11.2016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DF53B-48CB-4305-95F9-EC89D1FBB236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20205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74FB6D-14C1-44DA-9AB4-1ABC7D1447A4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23.11.2016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DF53B-48CB-4305-95F9-EC89D1FBB236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4627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74FB6D-14C1-44DA-9AB4-1ABC7D1447A4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23.11.2016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DF53B-48CB-4305-95F9-EC89D1FBB236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04973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74FB6D-14C1-44DA-9AB4-1ABC7D1447A4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23.11.2016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DF53B-48CB-4305-95F9-EC89D1FBB236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7432602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74FB6D-14C1-44DA-9AB4-1ABC7D1447A4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23.11.2016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DF53B-48CB-4305-95F9-EC89D1FBB236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20603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74FB6D-14C1-44DA-9AB4-1ABC7D1447A4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23.11.2016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DF53B-48CB-4305-95F9-EC89D1FBB236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8855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74FB6D-14C1-44DA-9AB4-1ABC7D1447A4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23.11.2016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DF53B-48CB-4305-95F9-EC89D1FBB236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408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74FB6D-14C1-44DA-9AB4-1ABC7D1447A4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23.11.2016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DF53B-48CB-4305-95F9-EC89D1FBB236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0793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74FB6D-14C1-44DA-9AB4-1ABC7D1447A4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23.11.2016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DF53B-48CB-4305-95F9-EC89D1FBB236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5332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74FB6D-14C1-44DA-9AB4-1ABC7D1447A4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23.11.2016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DF53B-48CB-4305-95F9-EC89D1FBB236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8721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74FB6D-14C1-44DA-9AB4-1ABC7D1447A4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23.11.2016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DF53B-48CB-4305-95F9-EC89D1FBB236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8188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74FB6D-14C1-44DA-9AB4-1ABC7D1447A4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23.11.2016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DF53B-48CB-4305-95F9-EC89D1FBB236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26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74FB6D-14C1-44DA-9AB4-1ABC7D1447A4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23.11.2016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DF53B-48CB-4305-95F9-EC89D1FBB236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348765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74FB6D-14C1-44DA-9AB4-1ABC7D1447A4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23.11.2016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DF53B-48CB-4305-95F9-EC89D1FBB236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8232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74FB6D-14C1-44DA-9AB4-1ABC7D1447A4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23.11.2016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DF53B-48CB-4305-95F9-EC89D1FBB236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8889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74FB6D-14C1-44DA-9AB4-1ABC7D1447A4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23.11.2016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DF53B-48CB-4305-95F9-EC89D1FBB236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9665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74FB6D-14C1-44DA-9AB4-1ABC7D1447A4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23.11.2016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DF53B-48CB-4305-95F9-EC89D1FBB236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8827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74FB6D-14C1-44DA-9AB4-1ABC7D1447A4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23.11.2016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DF53B-48CB-4305-95F9-EC89D1FBB236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2723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74FB6D-14C1-44DA-9AB4-1ABC7D1447A4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23.11.2016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DF53B-48CB-4305-95F9-EC89D1FBB236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672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74FB6D-14C1-44DA-9AB4-1ABC7D1447A4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23.11.2016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DF53B-48CB-4305-95F9-EC89D1FBB236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1021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74FB6D-14C1-44DA-9AB4-1ABC7D1447A4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23.11.2016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DF53B-48CB-4305-95F9-EC89D1FBB236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6638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74FB6D-14C1-44DA-9AB4-1ABC7D1447A4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23.11.2016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DF53B-48CB-4305-95F9-EC89D1FBB236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499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74FB6D-14C1-44DA-9AB4-1ABC7D1447A4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23.11.2016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DF53B-48CB-4305-95F9-EC89D1FBB236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695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74FB6D-14C1-44DA-9AB4-1ABC7D1447A4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23.11.2016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DF53B-48CB-4305-95F9-EC89D1FBB236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2092010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74FB6D-14C1-44DA-9AB4-1ABC7D1447A4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23.11.2016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DF53B-48CB-4305-95F9-EC89D1FBB236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8255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74FB6D-14C1-44DA-9AB4-1ABC7D1447A4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23.11.2016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DF53B-48CB-4305-95F9-EC89D1FBB236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7235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74FB6D-14C1-44DA-9AB4-1ABC7D1447A4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23.11.2016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DF53B-48CB-4305-95F9-EC89D1FBB236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8759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74FB6D-14C1-44DA-9AB4-1ABC7D1447A4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23.11.2016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DF53B-48CB-4305-95F9-EC89D1FBB236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1573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74FB6D-14C1-44DA-9AB4-1ABC7D1447A4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23.11.2016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DF53B-48CB-4305-95F9-EC89D1FBB236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0520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74FB6D-14C1-44DA-9AB4-1ABC7D1447A4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23.11.2016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DF53B-48CB-4305-95F9-EC89D1FBB236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1976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74FB6D-14C1-44DA-9AB4-1ABC7D1447A4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23.11.2016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DF53B-48CB-4305-95F9-EC89D1FBB236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2993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74FB6D-14C1-44DA-9AB4-1ABC7D1447A4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23.11.2016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DF53B-48CB-4305-95F9-EC89D1FBB236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06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74FB6D-14C1-44DA-9AB4-1ABC7D1447A4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23.11.2016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DF53B-48CB-4305-95F9-EC89D1FBB236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4441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74FB6D-14C1-44DA-9AB4-1ABC7D1447A4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23.11.2016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DF53B-48CB-4305-95F9-EC89D1FBB236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0248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74FB6D-14C1-44DA-9AB4-1ABC7D1447A4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23.11.2016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DF53B-48CB-4305-95F9-EC89D1FBB236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839950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74FB6D-14C1-44DA-9AB4-1ABC7D1447A4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23.11.2016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DF53B-48CB-4305-95F9-EC89D1FBB236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6705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74FB6D-14C1-44DA-9AB4-1ABC7D1447A4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23.11.2016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DF53B-48CB-4305-95F9-EC89D1FBB236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17310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74FB6D-14C1-44DA-9AB4-1ABC7D1447A4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23.11.2016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DF53B-48CB-4305-95F9-EC89D1FBB236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0391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74FB6D-14C1-44DA-9AB4-1ABC7D1447A4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23.11.2016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DF53B-48CB-4305-95F9-EC89D1FBB236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73179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74FB6D-14C1-44DA-9AB4-1ABC7D1447A4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23.11.2016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DF53B-48CB-4305-95F9-EC89D1FBB236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14881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74FB6D-14C1-44DA-9AB4-1ABC7D1447A4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23.11.2016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DF53B-48CB-4305-95F9-EC89D1FBB236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78316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74FB6D-14C1-44DA-9AB4-1ABC7D1447A4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23.11.2016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DF53B-48CB-4305-95F9-EC89D1FBB236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068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74FB6D-14C1-44DA-9AB4-1ABC7D1447A4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23.11.2016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DF53B-48CB-4305-95F9-EC89D1FBB236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48500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74FB6D-14C1-44DA-9AB4-1ABC7D1447A4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23.11.2016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DF53B-48CB-4305-95F9-EC89D1FBB236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24570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74FB6D-14C1-44DA-9AB4-1ABC7D1447A4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23.11.2016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DF53B-48CB-4305-95F9-EC89D1FBB236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76051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74FB6D-14C1-44DA-9AB4-1ABC7D1447A4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23.11.2016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DF53B-48CB-4305-95F9-EC89D1FBB236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5610603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74FB6D-14C1-44DA-9AB4-1ABC7D1447A4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23.11.2016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DF53B-48CB-4305-95F9-EC89D1FBB236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3483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74FB6D-14C1-44DA-9AB4-1ABC7D1447A4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23.11.2016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DF53B-48CB-4305-95F9-EC89D1FBB236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34105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74FB6D-14C1-44DA-9AB4-1ABC7D1447A4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23.11.2016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DF53B-48CB-4305-95F9-EC89D1FBB236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09817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74FB6D-14C1-44DA-9AB4-1ABC7D1447A4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23.11.2016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DF53B-48CB-4305-95F9-EC89D1FBB236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04843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74FB6D-14C1-44DA-9AB4-1ABC7D1447A4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23.11.2016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DF53B-48CB-4305-95F9-EC89D1FBB236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44797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74FB6D-14C1-44DA-9AB4-1ABC7D1447A4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23.11.2016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DF53B-48CB-4305-95F9-EC89D1FBB236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078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74FB6D-14C1-44DA-9AB4-1ABC7D1447A4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23.11.2016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DF53B-48CB-4305-95F9-EC89D1FBB236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18750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74FB6D-14C1-44DA-9AB4-1ABC7D1447A4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23.11.2016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DF53B-48CB-4305-95F9-EC89D1FBB236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28479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74FB6D-14C1-44DA-9AB4-1ABC7D1447A4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23.11.2016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DF53B-48CB-4305-95F9-EC89D1FBB236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48060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74FB6D-14C1-44DA-9AB4-1ABC7D1447A4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23.11.2016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DF53B-48CB-4305-95F9-EC89D1FBB236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4556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74FB6D-14C1-44DA-9AB4-1ABC7D1447A4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23.11.2016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DF53B-48CB-4305-95F9-EC89D1FBB236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6160793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74FB6D-14C1-44DA-9AB4-1ABC7D1447A4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23.11.2016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DF53B-48CB-4305-95F9-EC89D1FBB236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28640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74FB6D-14C1-44DA-9AB4-1ABC7D1447A4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23.11.2016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DF53B-48CB-4305-95F9-EC89D1FBB236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0748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74FB6D-14C1-44DA-9AB4-1ABC7D1447A4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23.11.2016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DF53B-48CB-4305-95F9-EC89D1FBB236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55690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74FB6D-14C1-44DA-9AB4-1ABC7D1447A4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23.11.2016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DF53B-48CB-4305-95F9-EC89D1FBB236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86162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74FB6D-14C1-44DA-9AB4-1ABC7D1447A4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23.11.2016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DF53B-48CB-4305-95F9-EC89D1FBB236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158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74FB6D-14C1-44DA-9AB4-1ABC7D1447A4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23.11.2016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DF53B-48CB-4305-95F9-EC89D1FBB236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32615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74FB6D-14C1-44DA-9AB4-1ABC7D1447A4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23.11.2016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DF53B-48CB-4305-95F9-EC89D1FBB236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67948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74FB6D-14C1-44DA-9AB4-1ABC7D1447A4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23.11.2016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DF53B-48CB-4305-95F9-EC89D1FBB236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36273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74FB6D-14C1-44DA-9AB4-1ABC7D1447A4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23.11.2016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DF53B-48CB-4305-95F9-EC89D1FBB236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26999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74FB6D-14C1-44DA-9AB4-1ABC7D1447A4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23.11.2016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DF53B-48CB-4305-95F9-EC89D1FBB236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51933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74FB6D-14C1-44DA-9AB4-1ABC7D1447A4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23.11.2016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DF53B-48CB-4305-95F9-EC89D1FBB236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185002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74FB6D-14C1-44DA-9AB4-1ABC7D1447A4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23.11.2016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DF53B-48CB-4305-95F9-EC89D1FBB236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56163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74FB6D-14C1-44DA-9AB4-1ABC7D1447A4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23.11.2016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DF53B-48CB-4305-95F9-EC89D1FBB236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11928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74FB6D-14C1-44DA-9AB4-1ABC7D1447A4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23.11.2016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DF53B-48CB-4305-95F9-EC89D1FBB236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63452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74FB6D-14C1-44DA-9AB4-1ABC7D1447A4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23.11.2016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DF53B-48CB-4305-95F9-EC89D1FBB236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270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74FB6D-14C1-44DA-9AB4-1ABC7D1447A4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23.11.2016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DF53B-48CB-4305-95F9-EC89D1FBB236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73081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74FB6D-14C1-44DA-9AB4-1ABC7D1447A4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23.11.2016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DF53B-48CB-4305-95F9-EC89D1FBB236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01709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74FB6D-14C1-44DA-9AB4-1ABC7D1447A4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23.11.2016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DF53B-48CB-4305-95F9-EC89D1FBB236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41390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74FB6D-14C1-44DA-9AB4-1ABC7D1447A4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23.11.2016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DF53B-48CB-4305-95F9-EC89D1FBB236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21623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74FB6D-14C1-44DA-9AB4-1ABC7D1447A4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23.11.2016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DF53B-48CB-4305-95F9-EC89D1FBB236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24354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74FB6D-14C1-44DA-9AB4-1ABC7D1447A4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23.11.2016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DF53B-48CB-4305-95F9-EC89D1FBB236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52402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74FB6D-14C1-44DA-9AB4-1ABC7D1447A4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23.11.2016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DF53B-48CB-4305-95F9-EC89D1FBB236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1823592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74FB6D-14C1-44DA-9AB4-1ABC7D1447A4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23.11.2016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DF53B-48CB-4305-95F9-EC89D1FBB236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59607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74FB6D-14C1-44DA-9AB4-1ABC7D1447A4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23.11.2016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DF53B-48CB-4305-95F9-EC89D1FBB236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74135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74FB6D-14C1-44DA-9AB4-1ABC7D1447A4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23.11.2016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DF53B-48CB-4305-95F9-EC89D1FBB236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532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74FB6D-14C1-44DA-9AB4-1ABC7D1447A4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23.11.2016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DF53B-48CB-4305-95F9-EC89D1FBB236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09994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74FB6D-14C1-44DA-9AB4-1ABC7D1447A4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23.11.2016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DF53B-48CB-4305-95F9-EC89D1FBB236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46717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74FB6D-14C1-44DA-9AB4-1ABC7D1447A4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23.11.2016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DF53B-48CB-4305-95F9-EC89D1FBB236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59848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74FB6D-14C1-44DA-9AB4-1ABC7D1447A4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23.11.2016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DF53B-48CB-4305-95F9-EC89D1FBB236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72327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74FB6D-14C1-44DA-9AB4-1ABC7D1447A4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23.11.2016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DF53B-48CB-4305-95F9-EC89D1FBB236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74279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74FB6D-14C1-44DA-9AB4-1ABC7D1447A4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23.11.2016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DF53B-48CB-4305-95F9-EC89D1FBB236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93409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74FB6D-14C1-44DA-9AB4-1ABC7D1447A4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23.11.2016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DF53B-48CB-4305-95F9-EC89D1FBB236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16643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74FB6D-14C1-44DA-9AB4-1ABC7D1447A4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23.11.2016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DF53B-48CB-4305-95F9-EC89D1FBB236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1620775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74FB6D-14C1-44DA-9AB4-1ABC7D1447A4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23.11.2016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DF53B-48CB-4305-95F9-EC89D1FBB236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98044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74FB6D-14C1-44DA-9AB4-1ABC7D1447A4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23.11.2016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DF53B-48CB-4305-95F9-EC89D1FBB236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172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974FB6D-14C1-44DA-9AB4-1ABC7D1447A4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23.11.2016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C9DF53B-48CB-4305-95F9-EC89D1FBB236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3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974FB6D-14C1-44DA-9AB4-1ABC7D1447A4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23.11.2016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C9DF53B-48CB-4305-95F9-EC89D1FBB236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711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974FB6D-14C1-44DA-9AB4-1ABC7D1447A4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23.11.2016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C9DF53B-48CB-4305-95F9-EC89D1FBB236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634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974FB6D-14C1-44DA-9AB4-1ABC7D1447A4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23.11.2016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C9DF53B-48CB-4305-95F9-EC89D1FBB236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638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974FB6D-14C1-44DA-9AB4-1ABC7D1447A4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23.11.2016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C9DF53B-48CB-4305-95F9-EC89D1FBB236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92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974FB6D-14C1-44DA-9AB4-1ABC7D1447A4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23.11.2016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C9DF53B-48CB-4305-95F9-EC89D1FBB236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578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974FB6D-14C1-44DA-9AB4-1ABC7D1447A4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23.11.2016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C9DF53B-48CB-4305-95F9-EC89D1FBB236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099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974FB6D-14C1-44DA-9AB4-1ABC7D1447A4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23.11.2016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C9DF53B-48CB-4305-95F9-EC89D1FBB236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703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974FB6D-14C1-44DA-9AB4-1ABC7D1447A4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23.11.2016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C9DF53B-48CB-4305-95F9-EC89D1FBB236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635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974FB6D-14C1-44DA-9AB4-1ABC7D1447A4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23.11.2016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C9DF53B-48CB-4305-95F9-EC89D1FBB236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902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974FB6D-14C1-44DA-9AB4-1ABC7D1447A4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23.11.2016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C9DF53B-48CB-4305-95F9-EC89D1FBB236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630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png"/><Relationship Id="rId5" Type="http://schemas.openxmlformats.org/officeDocument/2006/relationships/image" Target="../media/image12.jp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hyperlink" Target="&#1052;&#1091;&#1083;&#1100;&#1090;&#1092;&#1080;&#1083;&#1100;&#1084;_%20&#1062;&#1074;&#1077;&#1090;&#1080;&#1082;%20&#1057;&#1077;&#1084;&#1080;&#1094;&#1074;&#1077;&#1090;&#1080;&#1082;%20(1948).avi" TargetMode="Externa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" y="0"/>
            <a:ext cx="9140573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5536" y="388609"/>
            <a:ext cx="8352928" cy="583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  <a:tabLst>
                <a:tab pos="2969895" algn="ctr"/>
                <a:tab pos="5940425" algn="r"/>
              </a:tabLst>
            </a:pPr>
            <a:r>
              <a:rPr lang="ru-RU" sz="36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Заседание родительского клуба «Родительская академия»</a:t>
            </a:r>
            <a:endParaRPr lang="ru-RU" sz="14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algn="r">
              <a:spcAft>
                <a:spcPts val="0"/>
              </a:spcAft>
              <a:tabLst>
                <a:tab pos="2969895" algn="ctr"/>
                <a:tab pos="5940425" algn="r"/>
              </a:tabLst>
            </a:pPr>
            <a:r>
              <a:rPr lang="ru-RU" b="1" i="1" dirty="0">
                <a:latin typeface="Times New Roman"/>
                <a:ea typeface="Calibri"/>
                <a:cs typeface="Times New Roman"/>
              </a:rPr>
              <a:t> </a:t>
            </a:r>
            <a:endParaRPr lang="ru-RU" sz="1400" dirty="0">
              <a:ea typeface="Calibri"/>
              <a:cs typeface="Times New Roman"/>
            </a:endParaRPr>
          </a:p>
          <a:p>
            <a:pPr algn="r">
              <a:spcAft>
                <a:spcPts val="0"/>
              </a:spcAft>
              <a:tabLst>
                <a:tab pos="2969895" algn="ctr"/>
                <a:tab pos="5940425" algn="r"/>
              </a:tabLst>
            </a:pPr>
            <a:r>
              <a:rPr lang="ru-RU" i="1" dirty="0" smtClean="0">
                <a:latin typeface="Times New Roman"/>
                <a:ea typeface="Calibri"/>
                <a:cs typeface="Times New Roman"/>
              </a:rPr>
              <a:t>.</a:t>
            </a:r>
            <a:endParaRPr lang="ru-RU" sz="14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cap="all" dirty="0">
                <a:ln w="4496" cap="flat" cmpd="sng" algn="ctr">
                  <a:solidFill>
                    <a:srgbClr val="5C437A"/>
                  </a:solidFill>
                  <a:prstDash val="solid"/>
                  <a:round/>
                </a:ln>
                <a:solidFill>
                  <a:srgbClr val="000000"/>
                </a:solidFill>
                <a:effectLst>
                  <a:reflection blurRad="12700" stA="28000" endPos="45000" dist="1003" dir="5400000" sy="-100000" algn="bl"/>
                </a:effectLst>
                <a:latin typeface="Times New Roman"/>
                <a:ea typeface="Calibri"/>
                <a:cs typeface="Times New Roman"/>
              </a:rPr>
              <a:t>Тема: </a:t>
            </a:r>
            <a:endParaRPr lang="ru-RU" sz="14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b="1" i="1" cap="all" dirty="0">
                <a:ln w="4496" cap="flat" cmpd="sng" algn="ctr">
                  <a:solidFill>
                    <a:srgbClr val="5C437A"/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reflection blurRad="12700" stA="28000" endPos="45000" dist="1003" dir="5400000" sy="-100000" algn="bl"/>
                </a:effectLst>
                <a:latin typeface="Times New Roman"/>
                <a:ea typeface="Calibri"/>
                <a:cs typeface="Times New Roman"/>
              </a:rPr>
              <a:t>«Ответим на вопросы </a:t>
            </a:r>
            <a:endParaRPr lang="ru-RU" sz="3200" b="1" i="1" cap="all" dirty="0" smtClean="0">
              <a:ln w="4496" cap="flat" cmpd="sng" algn="ctr">
                <a:solidFill>
                  <a:srgbClr val="5C437A"/>
                </a:solidFill>
                <a:prstDash val="solid"/>
                <a:round/>
              </a:ln>
              <a:solidFill>
                <a:srgbClr val="C00000"/>
              </a:solidFill>
              <a:effectLst>
                <a:reflection blurRad="12700" stA="28000" endPos="45000" dist="1003" dir="5400000" sy="-100000" algn="bl"/>
              </a:effectLst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b="1" i="1" cap="all" dirty="0" smtClean="0">
                <a:ln w="4496" cap="flat" cmpd="sng" algn="ctr">
                  <a:solidFill>
                    <a:srgbClr val="5C437A"/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reflection blurRad="12700" stA="28000" endPos="45000" dist="1003" dir="5400000" sy="-100000" algn="bl"/>
                </a:effectLst>
                <a:latin typeface="Times New Roman"/>
                <a:ea typeface="Calibri"/>
                <a:cs typeface="Times New Roman"/>
              </a:rPr>
              <a:t>вместе</a:t>
            </a:r>
            <a:r>
              <a:rPr lang="ru-RU" sz="3200" b="1" i="1" cap="all" dirty="0">
                <a:ln w="4496" cap="flat" cmpd="sng" algn="ctr">
                  <a:solidFill>
                    <a:srgbClr val="5C437A"/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reflection blurRad="12700" stA="28000" endPos="45000" dist="1003" dir="5400000" sy="-100000" algn="bl"/>
                </a:effectLst>
                <a:latin typeface="Times New Roman"/>
                <a:ea typeface="Calibri"/>
                <a:cs typeface="Times New Roman"/>
              </a:rPr>
              <a:t>»</a:t>
            </a:r>
            <a:endParaRPr lang="ru-RU" sz="1400" b="1" dirty="0">
              <a:solidFill>
                <a:srgbClr val="C00000"/>
              </a:solidFill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  <a:tabLst>
                <a:tab pos="2969895" algn="ctr"/>
                <a:tab pos="5940425" algn="r"/>
              </a:tabLst>
            </a:pPr>
            <a:endParaRPr lang="ru-RU" sz="2000" b="1" i="1" dirty="0">
              <a:latin typeface="Times New Roman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  <a:tabLst>
                <a:tab pos="2969895" algn="ctr"/>
                <a:tab pos="5940425" algn="r"/>
              </a:tabLst>
            </a:pPr>
            <a:r>
              <a:rPr lang="ru-RU" sz="2400" b="1" i="1" u="sng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Подготовили:</a:t>
            </a:r>
            <a:endParaRPr lang="ru-RU" sz="2400" b="1" i="1" u="sng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  <a:tabLst>
                <a:tab pos="2969895" algn="ctr"/>
                <a:tab pos="5940425" algn="r"/>
              </a:tabLst>
            </a:pPr>
            <a:r>
              <a:rPr lang="ru-RU" sz="2400" i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Учитель – логопед  </a:t>
            </a:r>
            <a:r>
              <a:rPr lang="ru-RU" sz="2400" i="1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Леванова</a:t>
            </a:r>
            <a:r>
              <a:rPr lang="ru-RU" sz="2400" i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i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Н. </a:t>
            </a:r>
            <a:r>
              <a:rPr lang="ru-RU" sz="2400" i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В.</a:t>
            </a:r>
            <a:endParaRPr lang="ru-RU" sz="24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  <a:tabLst>
                <a:tab pos="2969895" algn="ctr"/>
                <a:tab pos="5940425" algn="r"/>
              </a:tabLst>
            </a:pPr>
            <a:r>
              <a:rPr lang="ru-RU" sz="2400" i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Учитель – логопед  Васина А.А.</a:t>
            </a:r>
            <a:endParaRPr lang="ru-RU" sz="24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  <a:tabLst>
                <a:tab pos="2969895" algn="ctr"/>
                <a:tab pos="5940425" algn="r"/>
              </a:tabLst>
            </a:pPr>
            <a:r>
              <a:rPr lang="ru-RU" sz="2400" i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Учитель – дефектолог </a:t>
            </a:r>
            <a:r>
              <a:rPr lang="ru-RU" sz="2400" i="1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Огороднова</a:t>
            </a:r>
            <a:r>
              <a:rPr lang="ru-RU" sz="2400" i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Е.В.</a:t>
            </a:r>
            <a:endParaRPr lang="ru-RU" sz="24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  <a:tabLst>
                <a:tab pos="2969895" algn="ctr"/>
                <a:tab pos="5940425" algn="r"/>
              </a:tabLst>
            </a:pPr>
            <a:r>
              <a:rPr lang="ru-RU" sz="2400" i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Учитель – дефектолог Водопьянова Ю.С.</a:t>
            </a:r>
            <a:endParaRPr lang="ru-RU" sz="24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  <a:tabLst>
                <a:tab pos="2969895" algn="ctr"/>
                <a:tab pos="5940425" algn="r"/>
              </a:tabLst>
            </a:pPr>
            <a:r>
              <a:rPr lang="ru-RU" sz="2400" b="1" i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23.11.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2016г.</a:t>
            </a:r>
            <a:r>
              <a:rPr lang="ru-RU" sz="2400" b="1" i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 </a:t>
            </a:r>
            <a:endParaRPr lang="ru-RU" sz="2400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0138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urd_questi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488" y="1500174"/>
            <a:ext cx="2833990" cy="282994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5" name="Овал 4"/>
          <p:cNvSpPr/>
          <p:nvPr/>
        </p:nvSpPr>
        <p:spPr>
          <a:xfrm>
            <a:off x="0" y="1571612"/>
            <a:ext cx="2500298" cy="10715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857488" y="0"/>
            <a:ext cx="2928958" cy="1200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068900" y="1612715"/>
            <a:ext cx="3000396" cy="13573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072198" y="3929066"/>
            <a:ext cx="2928958" cy="12858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62836" y="3715852"/>
            <a:ext cx="2714644" cy="12847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2928926" y="5429264"/>
            <a:ext cx="2928958" cy="12144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2000240"/>
            <a:ext cx="27146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prstClr val="black"/>
                </a:solidFill>
              </a:rPr>
              <a:t>Внимание </a:t>
            </a:r>
            <a:endParaRPr lang="ru-RU" sz="2000" b="1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3240" y="214290"/>
            <a:ext cx="2500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prstClr val="black"/>
                </a:solidFill>
              </a:rPr>
              <a:t>Ощущения, Восприятие </a:t>
            </a:r>
            <a:endParaRPr lang="ru-RU" sz="2000" b="1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43702" y="2071678"/>
            <a:ext cx="2000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prstClr val="black"/>
                </a:solidFill>
              </a:rPr>
              <a:t>Память</a:t>
            </a:r>
            <a:r>
              <a:rPr lang="ru-RU" b="1" dirty="0" smtClean="0">
                <a:solidFill>
                  <a:prstClr val="black"/>
                </a:solidFill>
              </a:rPr>
              <a:t> 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43636" y="4286256"/>
            <a:ext cx="271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prstClr val="black"/>
                </a:solidFill>
              </a:rPr>
              <a:t>Воображение</a:t>
            </a:r>
            <a:r>
              <a:rPr lang="ru-RU" b="1" dirty="0" smtClean="0">
                <a:solidFill>
                  <a:prstClr val="black"/>
                </a:solidFill>
              </a:rPr>
              <a:t> 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8596" y="4214818"/>
            <a:ext cx="1857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prstClr val="black"/>
                </a:solidFill>
              </a:rPr>
              <a:t>Мышление</a:t>
            </a:r>
            <a:endParaRPr lang="ru-RU" sz="2000" b="1" dirty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43240" y="5786454"/>
            <a:ext cx="2500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prstClr val="black"/>
                </a:solidFill>
              </a:rPr>
              <a:t>Речь</a:t>
            </a:r>
            <a:r>
              <a:rPr lang="ru-RU" b="1" dirty="0" smtClean="0">
                <a:solidFill>
                  <a:prstClr val="black"/>
                </a:solidFill>
              </a:rPr>
              <a:t> </a:t>
            </a:r>
            <a:endParaRPr lang="ru-RU" b="1" dirty="0">
              <a:solidFill>
                <a:prstClr val="black"/>
              </a:solidFill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 flipV="1">
            <a:off x="1785918" y="785794"/>
            <a:ext cx="1143008" cy="78581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5929322" y="714356"/>
            <a:ext cx="914400" cy="9144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5400000">
            <a:off x="6930248" y="3428206"/>
            <a:ext cx="857256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5400000">
            <a:off x="1143770" y="3213892"/>
            <a:ext cx="857256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9" idx="5"/>
          </p:cNvCxnSpPr>
          <p:nvPr/>
        </p:nvCxnSpPr>
        <p:spPr>
          <a:xfrm rot="16200000" flipH="1">
            <a:off x="2381756" y="4810656"/>
            <a:ext cx="816800" cy="82045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5690220" y="5143334"/>
            <a:ext cx="928694" cy="57150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690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23528" y="1772816"/>
            <a:ext cx="8358246" cy="27860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Восприятие -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это отражение в коре головного мозга предметов и явлений, действующих на анализаторы человека.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27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57158" y="1571612"/>
            <a:ext cx="8358246" cy="27860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Внимание -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это направленность и сосредоточенность сознания на определённых объектах или деятельности при отвлечении от всего остального.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2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28596" y="357166"/>
          <a:ext cx="8286808" cy="6143671"/>
        </p:xfrm>
        <a:graphic>
          <a:graphicData uri="http://schemas.openxmlformats.org/drawingml/2006/table">
            <a:tbl>
              <a:tblPr/>
              <a:tblGrid>
                <a:gridCol w="2741379"/>
                <a:gridCol w="5545429"/>
              </a:tblGrid>
              <a:tr h="602425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Свойства внимания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2354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i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Устойчивость внимания</a:t>
                      </a:r>
                      <a:endParaRPr lang="ru-RU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заключается в способности определенное время сосредоточиваться на одном и том же объекте.</a:t>
                      </a: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35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i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Концентрация внимания</a:t>
                      </a:r>
                      <a:endParaRPr lang="ru-RU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степень или интенсивность сосредоточенности внимания.</a:t>
                      </a: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354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i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Распределение внимания</a:t>
                      </a:r>
                      <a:r>
                        <a:rPr lang="ru-RU" sz="2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способность человека выполнять несколько видов деятельности одновременно.</a:t>
                      </a: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354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i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Переключение внимания </a:t>
                      </a:r>
                      <a:endParaRPr lang="ru-RU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сознательное и осмысленное перемещение внимания с одного объекта на другой.</a:t>
                      </a: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354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i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Объем внимания </a:t>
                      </a:r>
                      <a:endParaRPr lang="ru-RU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количество объектов, которые мы можем охватить с достаточной ясностью одновременно.</a:t>
                      </a: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3541">
                <a:tc>
                  <a:txBody>
                    <a:bodyPr/>
                    <a:lstStyle/>
                    <a:p>
                      <a:pPr marL="21590" indent="-21590" algn="just">
                        <a:spcAft>
                          <a:spcPts val="0"/>
                        </a:spcAft>
                      </a:pPr>
                      <a:r>
                        <a:rPr lang="ru-RU" sz="2000" i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Избирательность</a:t>
                      </a:r>
                      <a:r>
                        <a:rPr lang="ru-RU" sz="2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2000" i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внимания </a:t>
                      </a:r>
                      <a:endParaRPr lang="ru-RU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выделение из поступающей информации той, которая нужна человеку в данный момент.</a:t>
                      </a: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47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357158" y="1214422"/>
            <a:ext cx="8358246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Китайская притча. </a:t>
            </a:r>
            <a:r>
              <a:rPr lang="ru-RU" sz="2000" b="1" dirty="0" smtClean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«Зачем человеку память?»</a:t>
            </a:r>
            <a:endParaRPr lang="ru-RU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«Старый китайский мудрец шёл по заснеженному полю и увидел плачущую женщину.</a:t>
            </a:r>
            <a:endParaRPr lang="ru-RU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— Почему ты плачешь? — спросил он её.</a:t>
            </a:r>
            <a:endParaRPr lang="ru-RU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— Потому что вспомнила прошлое, молодость, былую красоту, ныне поблекшую, мужчин, которых любила. Бог поступил жестоко, даровав людям память. Он, видно, знал, что я буду вспоминать весну моей жизни и плакать.</a:t>
            </a:r>
            <a:endParaRPr lang="ru-RU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Мудрец, уставившись неподвижным взглядом в одну точку, созерцал снежную равнину. А женщина вдруг перестала плакать и спросила:</a:t>
            </a:r>
            <a:endParaRPr lang="ru-RU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— Что ты видишь там?</a:t>
            </a:r>
            <a:endParaRPr lang="ru-RU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— Вижу цветущие розы, — отвечал мудрец. — Бог был великодушен, даровав мне память. Он, видно, знал, что зимой я всегда смогу вспомнить весну и улыбнуться».</a:t>
            </a:r>
            <a:endParaRPr lang="ru-RU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66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57158" y="1571612"/>
            <a:ext cx="8358246" cy="27860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Память -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это отражение прошлого опыта человека, проявляющееся в запоминании, сохранении и последующем припоминании того, что он воспринимал, делал, чувствовал, о чём думал.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72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57158" y="0"/>
          <a:ext cx="8429684" cy="6843339"/>
        </p:xfrm>
        <a:graphic>
          <a:graphicData uri="http://schemas.openxmlformats.org/drawingml/2006/table">
            <a:tbl>
              <a:tblPr/>
              <a:tblGrid>
                <a:gridCol w="3198969"/>
                <a:gridCol w="5230715"/>
              </a:tblGrid>
              <a:tr h="588904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Характеристиками памяти!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74" marR="607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66713">
                <a:tc>
                  <a:txBody>
                    <a:bodyPr/>
                    <a:lstStyle/>
                    <a:p>
                      <a:pPr marL="201295"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	</a:t>
                      </a:r>
                      <a:r>
                        <a:rPr lang="ru-RU" sz="2000" b="1" i="1">
                          <a:latin typeface="Times New Roman"/>
                          <a:ea typeface="Calibri"/>
                          <a:cs typeface="Times New Roman"/>
                        </a:rPr>
                        <a:t>Объем памяти</a:t>
                      </a: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74" marR="607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это важнейшая интегральная характеристика памяти, которая  характеризует возможности запоминания и сохранения информации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74" marR="607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7810">
                <a:tc>
                  <a:txBody>
                    <a:bodyPr/>
                    <a:lstStyle/>
                    <a:p>
                      <a:pPr marL="201295" algn="just">
                        <a:spcAft>
                          <a:spcPts val="0"/>
                        </a:spcAft>
                      </a:pPr>
                      <a:r>
                        <a:rPr lang="ru-RU" sz="2000" b="1" i="1">
                          <a:latin typeface="Times New Roman"/>
                          <a:ea typeface="Calibri"/>
                          <a:cs typeface="Times New Roman"/>
                        </a:rPr>
                        <a:t>Скорость запоминания</a:t>
                      </a: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74" marR="607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время, в течение которого человек способен запомнить определенный объем информации.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74" marR="607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8830">
                <a:tc>
                  <a:txBody>
                    <a:bodyPr/>
                    <a:lstStyle/>
                    <a:p>
                      <a:pPr marL="201295" algn="just">
                        <a:spcAft>
                          <a:spcPts val="0"/>
                        </a:spcAft>
                      </a:pPr>
                      <a:r>
                        <a:rPr lang="ru-RU" sz="2000" b="1" i="1">
                          <a:latin typeface="Times New Roman"/>
                          <a:ea typeface="Calibri"/>
                          <a:cs typeface="Times New Roman"/>
                        </a:rPr>
                        <a:t>Точность воспроизведения</a:t>
                      </a: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74" marR="607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отражает способность человека точно сохранять, а самое главное, точно воспроизводить запечатленную в памяти информацию.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74" marR="607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1082">
                <a:tc>
                  <a:txBody>
                    <a:bodyPr/>
                    <a:lstStyle/>
                    <a:p>
                      <a:pPr marL="201295" algn="just">
                        <a:spcAft>
                          <a:spcPts val="0"/>
                        </a:spcAft>
                      </a:pPr>
                      <a:r>
                        <a:rPr lang="ru-RU" sz="2000" b="1" i="1">
                          <a:latin typeface="Times New Roman"/>
                          <a:ea typeface="Calibri"/>
                          <a:cs typeface="Times New Roman"/>
                        </a:rPr>
                        <a:t>Длительность 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74" marR="607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отражает способность человека удерживать определенное время необходимую информацию.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74" marR="607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17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57158" y="1571612"/>
            <a:ext cx="8358246" cy="27860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Мышление -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это высшая форма отражения мозгом окружающего мира, это наиболее сложный психический познавательный процесс, присущий только человеку</a:t>
            </a:r>
            <a:r>
              <a:rPr lang="ru-RU" sz="1600" dirty="0" smtClean="0">
                <a:solidFill>
                  <a:prstClr val="black"/>
                </a:solidFill>
              </a:rPr>
              <a:t>. </a:t>
            </a:r>
            <a:endParaRPr lang="ru-RU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85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57158" y="1571612"/>
            <a:ext cx="8358246" cy="27860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Воображение - это процесс создания новых образов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таких предметов и явлений, которые никогда не воспринимались человеком ранее.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17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428596" y="1857364"/>
            <a:ext cx="8358246" cy="27146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20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Речь 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это система используемых человеком звуковых сигналов, письменных знаков и символов для представления, переработки, хранения и передачи информации.</a:t>
            </a:r>
          </a:p>
          <a:p>
            <a:r>
              <a:rPr lang="ru-RU" sz="2000" dirty="0" smtClean="0">
                <a:solidFill>
                  <a:prstClr val="black"/>
                </a:solidFill>
              </a:rPr>
              <a:t/>
            </a:r>
            <a:br>
              <a:rPr lang="ru-RU" sz="2000" dirty="0" smtClean="0">
                <a:solidFill>
                  <a:prstClr val="black"/>
                </a:solidFill>
              </a:rPr>
            </a:b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63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9" y="0"/>
            <a:ext cx="9140573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11560" y="901787"/>
            <a:ext cx="6048672" cy="4622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80340" algn="ctr">
              <a:lnSpc>
                <a:spcPct val="115000"/>
              </a:lnSpc>
              <a:spcAft>
                <a:spcPts val="0"/>
              </a:spcAft>
            </a:pPr>
            <a:r>
              <a:rPr lang="ru-RU" sz="3200" b="1" i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Мы на свет родились,</a:t>
            </a:r>
            <a:endParaRPr lang="ru-RU" sz="3200" b="1" i="1" dirty="0">
              <a:solidFill>
                <a:srgbClr val="0070C0"/>
              </a:solidFill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b="1" i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Чтобы радостно жить,</a:t>
            </a:r>
            <a:endParaRPr lang="ru-RU" sz="3200" b="1" i="1" dirty="0">
              <a:solidFill>
                <a:srgbClr val="0070C0"/>
              </a:solidFill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b="1" i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Чтобы вместе играть,</a:t>
            </a:r>
            <a:endParaRPr lang="ru-RU" sz="3200" b="1" i="1" dirty="0">
              <a:solidFill>
                <a:srgbClr val="0070C0"/>
              </a:solidFill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b="1" i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Чтобы крепко дружить.</a:t>
            </a:r>
            <a:endParaRPr lang="ru-RU" sz="3200" b="1" i="1" dirty="0">
              <a:solidFill>
                <a:srgbClr val="0070C0"/>
              </a:solidFill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b="1" i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Чтоб улыбки друг другу</a:t>
            </a:r>
            <a:endParaRPr lang="ru-RU" sz="3200" b="1" i="1" dirty="0">
              <a:solidFill>
                <a:srgbClr val="0070C0"/>
              </a:solidFill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b="1" i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Дарить и цветы,</a:t>
            </a:r>
            <a:endParaRPr lang="ru-RU" sz="3200" b="1" i="1" dirty="0">
              <a:solidFill>
                <a:srgbClr val="0070C0"/>
              </a:solidFill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b="1" i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Чтоб исполнились в жизни</a:t>
            </a:r>
            <a:endParaRPr lang="ru-RU" sz="3200" b="1" i="1" dirty="0">
              <a:solidFill>
                <a:srgbClr val="0070C0"/>
              </a:solidFill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b="1" i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Все наши мечты.</a:t>
            </a:r>
            <a:endParaRPr lang="ru-RU" sz="3200" b="1" i="1" dirty="0">
              <a:solidFill>
                <a:srgbClr val="0070C0"/>
              </a:solidFill>
              <a:ea typeface="Calibri"/>
              <a:cs typeface="Times New Roman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179" y="2295525"/>
            <a:ext cx="2514600" cy="226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81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00739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802" y="1714488"/>
            <a:ext cx="2742246" cy="311618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3" name="Овал 2"/>
          <p:cNvSpPr/>
          <p:nvPr/>
        </p:nvSpPr>
        <p:spPr>
          <a:xfrm>
            <a:off x="0" y="1285860"/>
            <a:ext cx="2928958" cy="13573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prstClr val="black"/>
                </a:solidFill>
              </a:rPr>
              <a:t>Внимание</a:t>
            </a:r>
            <a:r>
              <a:rPr lang="ru-RU" sz="2000" dirty="0" smtClean="0">
                <a:solidFill>
                  <a:prstClr val="white"/>
                </a:solidFill>
              </a:rPr>
              <a:t> </a:t>
            </a:r>
            <a:endParaRPr lang="ru-RU" sz="2000" dirty="0">
              <a:solidFill>
                <a:prstClr val="white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0" y="3500438"/>
            <a:ext cx="2928958" cy="13573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prstClr val="black"/>
                </a:solidFill>
              </a:rPr>
              <a:t>Мышление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286116" y="5714992"/>
            <a:ext cx="2928958" cy="1143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Речь 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929322" y="4000504"/>
            <a:ext cx="3214678" cy="12144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prstClr val="black"/>
                </a:solidFill>
              </a:rPr>
              <a:t>Воображение</a:t>
            </a:r>
            <a:r>
              <a:rPr lang="ru-RU" sz="2000" b="1" dirty="0" smtClean="0">
                <a:solidFill>
                  <a:prstClr val="white"/>
                </a:solidFill>
              </a:rPr>
              <a:t> </a:t>
            </a:r>
            <a:endParaRPr lang="ru-RU" sz="2000" dirty="0">
              <a:solidFill>
                <a:prstClr val="white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215042" y="1643050"/>
            <a:ext cx="2928958" cy="13573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prstClr val="black"/>
                </a:solidFill>
              </a:rPr>
              <a:t>Память</a:t>
            </a:r>
            <a:r>
              <a:rPr lang="ru-RU" sz="2000" b="1" dirty="0" smtClean="0">
                <a:solidFill>
                  <a:prstClr val="white"/>
                </a:solidFill>
              </a:rPr>
              <a:t> </a:t>
            </a:r>
            <a:endParaRPr lang="ru-RU" sz="2000" dirty="0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214678" y="0"/>
            <a:ext cx="2928958" cy="10715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prstClr val="black"/>
                </a:solidFill>
              </a:rPr>
              <a:t>Ощущения, Восприятие</a:t>
            </a:r>
            <a:endParaRPr lang="ru-RU" sz="2000" b="1" dirty="0">
              <a:solidFill>
                <a:prstClr val="black"/>
              </a:solidFill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rot="5400000">
            <a:off x="6930248" y="3428206"/>
            <a:ext cx="857256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2071670" y="4857760"/>
            <a:ext cx="1357322" cy="114300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10800000" flipV="1">
            <a:off x="6000760" y="5286388"/>
            <a:ext cx="1143008" cy="64294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2357422" y="714356"/>
            <a:ext cx="928694" cy="57150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endCxn id="4" idx="0"/>
          </p:cNvCxnSpPr>
          <p:nvPr/>
        </p:nvCxnSpPr>
        <p:spPr>
          <a:xfrm rot="16200000" flipH="1">
            <a:off x="1017991" y="3053950"/>
            <a:ext cx="857256" cy="3571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6143636" y="785794"/>
            <a:ext cx="914400" cy="9144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rot="16200000" flipH="1">
            <a:off x="4393405" y="1393017"/>
            <a:ext cx="714380" cy="714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rot="10800000" flipV="1">
            <a:off x="5643570" y="2643182"/>
            <a:ext cx="714380" cy="2857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stCxn id="6" idx="2"/>
          </p:cNvCxnSpPr>
          <p:nvPr/>
        </p:nvCxnSpPr>
        <p:spPr>
          <a:xfrm rot="10800000">
            <a:off x="5500694" y="4536289"/>
            <a:ext cx="428628" cy="714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 rot="5400000" flipH="1" flipV="1">
            <a:off x="4143372" y="5214950"/>
            <a:ext cx="1000132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2786050" y="4500570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2786050" y="2143116"/>
            <a:ext cx="642942" cy="2143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771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" y="0"/>
            <a:ext cx="9140573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7544" y="2996952"/>
            <a:ext cx="8136904" cy="1963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3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ea typeface="Calibri"/>
                <a:cs typeface="Times New Roman"/>
              </a:rPr>
              <a:t>Что </a:t>
            </a:r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ea typeface="Calibri"/>
                <a:cs typeface="Times New Roman"/>
              </a:rPr>
              <a:t>делать, если ребёнок переставляет звуки в словах?</a:t>
            </a: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  <a:ea typeface="Calibri"/>
              <a:cs typeface="Times New Roman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08" t="37693" r="10359" b="24614"/>
          <a:stretch/>
        </p:blipFill>
        <p:spPr>
          <a:xfrm>
            <a:off x="641113" y="831275"/>
            <a:ext cx="7459279" cy="2686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70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" y="0"/>
            <a:ext cx="9140573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7544" y="836712"/>
            <a:ext cx="7992888" cy="49059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3600" b="1" dirty="0" smtClean="0">
              <a:solidFill>
                <a:srgbClr val="7030A0"/>
              </a:solidFill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600" b="1" i="1" u="sng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Что такое фонематический слух</a:t>
            </a:r>
            <a:r>
              <a:rPr lang="ru-RU" sz="3600" b="1" i="1" u="sng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?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2400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40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Фонематический слух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– </a:t>
            </a:r>
            <a:r>
              <a:rPr lang="ru-RU" sz="28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это </a:t>
            </a:r>
            <a:r>
              <a:rPr lang="ru-RU" sz="28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способность человека узнавать и различать фонемы в потоке речи. Способность сопоставлять, анализировать, синтезировать и соотносить звуки с их эталонами.</a:t>
            </a:r>
            <a:endParaRPr lang="ru-RU" sz="28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2400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67209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" y="0"/>
            <a:ext cx="9140573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7544" y="2996952"/>
            <a:ext cx="8136904" cy="2580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3600" b="1" dirty="0" smtClean="0">
              <a:solidFill>
                <a:srgbClr val="7030A0"/>
              </a:solidFill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5400" b="1" i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Как  «разговорить»  ребёнка?</a:t>
            </a:r>
            <a:endParaRPr lang="ru-RU" sz="5400" dirty="0">
              <a:solidFill>
                <a:srgbClr val="7030A0"/>
              </a:solidFill>
              <a:ea typeface="Calibri"/>
              <a:cs typeface="Times New Roman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08" t="37693" r="10359" b="24614"/>
          <a:stretch/>
        </p:blipFill>
        <p:spPr>
          <a:xfrm>
            <a:off x="641113" y="831275"/>
            <a:ext cx="7603295" cy="273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86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" y="0"/>
            <a:ext cx="9140573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7544" y="2996952"/>
            <a:ext cx="8136904" cy="1624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3600" b="1" dirty="0" smtClean="0">
              <a:solidFill>
                <a:srgbClr val="7030A0"/>
              </a:solidFill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5400" b="1" dirty="0">
                <a:solidFill>
                  <a:srgbClr val="0070C0"/>
                </a:solidFill>
                <a:latin typeface="Times New Roman"/>
                <a:ea typeface="Calibri"/>
              </a:rPr>
              <a:t>Д</a:t>
            </a:r>
            <a:r>
              <a:rPr lang="ru-RU" sz="5400" b="1" dirty="0" smtClean="0">
                <a:solidFill>
                  <a:srgbClr val="0070C0"/>
                </a:solidFill>
                <a:latin typeface="Times New Roman"/>
                <a:ea typeface="Calibri"/>
              </a:rPr>
              <a:t>ля </a:t>
            </a:r>
            <a:r>
              <a:rPr lang="ru-RU" sz="5400" b="1" dirty="0">
                <a:solidFill>
                  <a:srgbClr val="0070C0"/>
                </a:solidFill>
                <a:latin typeface="Times New Roman"/>
                <a:ea typeface="Calibri"/>
              </a:rPr>
              <a:t>Ваших пожеланий</a:t>
            </a:r>
            <a:endParaRPr lang="ru-RU" sz="5400" b="1" dirty="0">
              <a:solidFill>
                <a:srgbClr val="0070C0"/>
              </a:solidFill>
              <a:ea typeface="Calibri"/>
              <a:cs typeface="Times New Roman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08" t="37693" r="10359" b="24614"/>
          <a:stretch/>
        </p:blipFill>
        <p:spPr>
          <a:xfrm>
            <a:off x="641113" y="232473"/>
            <a:ext cx="7675303" cy="276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59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" y="0"/>
            <a:ext cx="9140573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32342" y="476672"/>
            <a:ext cx="8136904" cy="4073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3600" b="1" dirty="0" smtClean="0">
              <a:solidFill>
                <a:srgbClr val="7030A0"/>
              </a:solidFill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4800" b="1" i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Закроем глазки и скажем волшебные слова:</a:t>
            </a:r>
            <a:endParaRPr lang="ru-RU" sz="4800" b="1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4800" b="1" i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«Раз, два, три в детский сад попади</a:t>
            </a:r>
            <a:r>
              <a:rPr lang="ru-RU" sz="4800" b="1" i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»</a:t>
            </a:r>
            <a:endParaRPr lang="ru-RU" sz="48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546592"/>
            <a:ext cx="2232248" cy="2945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46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" y="0"/>
            <a:ext cx="9140573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05261" y="404664"/>
            <a:ext cx="8136904" cy="4511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3600" b="1" dirty="0" smtClean="0">
              <a:solidFill>
                <a:srgbClr val="7030A0"/>
              </a:solidFill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6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«Дети - это заботы, трудности, крик, шум, бардак. Но когда подходишь к ним спящим, поправляешь </a:t>
            </a:r>
            <a:r>
              <a:rPr lang="ru-RU" sz="36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одеялко</a:t>
            </a:r>
            <a:r>
              <a:rPr lang="ru-RU" sz="36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, целуешь в носик, щёчки, и понимаешь, что это самое большое счастье в жизни!»</a:t>
            </a:r>
            <a:endParaRPr lang="ru-RU" sz="28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365104"/>
            <a:ext cx="2035353" cy="183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89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" y="0"/>
            <a:ext cx="9140573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62" y="332656"/>
            <a:ext cx="8374810" cy="619268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15616" y="1259175"/>
            <a:ext cx="7200800" cy="3210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</a:pPr>
            <a:endParaRPr lang="ru-RU" sz="6000" b="1" dirty="0" smtClean="0">
              <a:solidFill>
                <a:srgbClr val="C00000"/>
              </a:solidFill>
              <a:latin typeface="Times New Roman"/>
              <a:ea typeface="Times New Roman"/>
              <a:cs typeface="Times New Roman"/>
            </a:endParaRPr>
          </a:p>
          <a:p>
            <a:pPr lvl="0" algn="ctr">
              <a:lnSpc>
                <a:spcPct val="115000"/>
              </a:lnSpc>
            </a:pPr>
            <a:r>
              <a:rPr lang="ru-RU" sz="60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СПАСИБО </a:t>
            </a:r>
          </a:p>
          <a:p>
            <a:pPr lvl="0" algn="ctr">
              <a:lnSpc>
                <a:spcPct val="115000"/>
              </a:lnSpc>
            </a:pPr>
            <a:r>
              <a:rPr lang="ru-RU" sz="60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ЗА </a:t>
            </a:r>
            <a:r>
              <a:rPr lang="ru-RU" sz="60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ВНИМАНИЕ!</a:t>
            </a:r>
            <a:endParaRPr lang="ru-RU" sz="6000" b="1" dirty="0">
              <a:solidFill>
                <a:srgbClr val="C00000"/>
              </a:solidFill>
              <a:ea typeface="Calibri"/>
              <a:cs typeface="Times New Roman"/>
            </a:endParaRPr>
          </a:p>
        </p:txBody>
      </p:sp>
      <p:pic>
        <p:nvPicPr>
          <p:cNvPr id="5" name="Легкая музыка - Очень красивая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106416" y="455985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925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632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" y="0"/>
            <a:ext cx="9140573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63719" y="1182510"/>
            <a:ext cx="6912768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4000" b="1" i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Закроем глазки и скажем волшебные слова:</a:t>
            </a:r>
            <a:endParaRPr lang="ru-RU" sz="4000" b="1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4000" b="1" i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«Раз, два, три на лужайку попади</a:t>
            </a:r>
            <a:r>
              <a:rPr lang="ru-RU" sz="4000" b="1" i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»</a:t>
            </a:r>
            <a:endParaRPr lang="ru-RU" sz="40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6954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856" y="0"/>
            <a:ext cx="9699712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70" b="92675" l="0" r="92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5173">
            <a:off x="2857537" y="150509"/>
            <a:ext cx="2746068" cy="2874218"/>
          </a:xfrm>
          <a:prstGeom prst="rect">
            <a:avLst/>
          </a:prstGeom>
        </p:spPr>
      </p:pic>
      <p:sp>
        <p:nvSpPr>
          <p:cNvPr id="2" name="TextBox 1">
            <a:hlinkClick r:id="rId5" action="ppaction://hlinkfile"/>
          </p:cNvPr>
          <p:cNvSpPr txBox="1"/>
          <p:nvPr/>
        </p:nvSpPr>
        <p:spPr>
          <a:xfrm>
            <a:off x="4355976" y="5269850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Видеоролик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10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" y="0"/>
            <a:ext cx="9140573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403648" y="3429000"/>
            <a:ext cx="7056784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6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Что делать, если ребёнок</a:t>
            </a:r>
            <a:endParaRPr lang="ru-RU" sz="3600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6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упрямиться и капризничает?</a:t>
            </a:r>
            <a:endParaRPr lang="ru-RU" sz="3600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08" t="37693" r="10359" b="24614"/>
          <a:stretch/>
        </p:blipFill>
        <p:spPr>
          <a:xfrm>
            <a:off x="641113" y="831275"/>
            <a:ext cx="6012787" cy="2165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99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" y="0"/>
            <a:ext cx="9140573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99592" y="3429000"/>
            <a:ext cx="7560840" cy="200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600" b="1" dirty="0">
                <a:solidFill>
                  <a:srgbClr val="FF0000"/>
                </a:solidFill>
                <a:latin typeface="Times New Roman"/>
                <a:ea typeface="Calibri"/>
              </a:rPr>
              <a:t>Насколько важна роль родителей </a:t>
            </a:r>
            <a:endParaRPr lang="ru-RU" sz="3600" b="1" dirty="0" smtClean="0">
              <a:solidFill>
                <a:srgbClr val="FF0000"/>
              </a:solidFill>
              <a:latin typeface="Times New Roman"/>
              <a:ea typeface="Calibri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600" b="1" dirty="0" smtClean="0">
                <a:solidFill>
                  <a:srgbClr val="FF0000"/>
                </a:solidFill>
                <a:latin typeface="Times New Roman"/>
                <a:ea typeface="Calibri"/>
              </a:rPr>
              <a:t>в </a:t>
            </a:r>
            <a:r>
              <a:rPr lang="ru-RU" sz="3600" b="1" dirty="0">
                <a:solidFill>
                  <a:srgbClr val="FF0000"/>
                </a:solidFill>
                <a:latin typeface="Times New Roman"/>
                <a:ea typeface="Calibri"/>
              </a:rPr>
              <a:t>коррекционно-развивающем обучении дошкольников?</a:t>
            </a:r>
            <a:endParaRPr lang="ru-RU" sz="3600" b="1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08" t="37693" r="10359" b="24614"/>
          <a:stretch/>
        </p:blipFill>
        <p:spPr>
          <a:xfrm>
            <a:off x="641113" y="831275"/>
            <a:ext cx="6012787" cy="2165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59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1" y="35350"/>
            <a:ext cx="9140573" cy="6858000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3419872" y="2132856"/>
            <a:ext cx="2232248" cy="2016224"/>
          </a:xfrm>
          <a:prstGeom prst="ellipse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63888" y="2780928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РЕБЁНОК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9" name="Облако 8"/>
          <p:cNvSpPr/>
          <p:nvPr/>
        </p:nvSpPr>
        <p:spPr>
          <a:xfrm>
            <a:off x="3469551" y="548680"/>
            <a:ext cx="2232247" cy="1118739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04665"/>
            <a:ext cx="2268537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283759"/>
            <a:ext cx="2268537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655" y="4282487"/>
            <a:ext cx="2268537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Двойная стрелка влево/вправо 9"/>
          <p:cNvSpPr/>
          <p:nvPr/>
        </p:nvSpPr>
        <p:spPr>
          <a:xfrm rot="19984679">
            <a:off x="2190542" y="1352333"/>
            <a:ext cx="1133681" cy="60800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Двойная стрелка влево/вправо 10"/>
          <p:cNvSpPr/>
          <p:nvPr/>
        </p:nvSpPr>
        <p:spPr>
          <a:xfrm rot="1862990">
            <a:off x="5574121" y="1413023"/>
            <a:ext cx="1134268" cy="57108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Двойная стрелка влево/вправо 11"/>
          <p:cNvSpPr/>
          <p:nvPr/>
        </p:nvSpPr>
        <p:spPr>
          <a:xfrm rot="19097413">
            <a:off x="6529987" y="3676169"/>
            <a:ext cx="1194856" cy="61959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Двойная стрелка влево/вправо 12"/>
          <p:cNvSpPr/>
          <p:nvPr/>
        </p:nvSpPr>
        <p:spPr>
          <a:xfrm rot="2275591">
            <a:off x="1340058" y="3584351"/>
            <a:ext cx="1176322" cy="59914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4585675" y="1752715"/>
            <a:ext cx="12142" cy="3226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5701798" y="2860021"/>
            <a:ext cx="38237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1026" idx="3"/>
          </p:cNvCxnSpPr>
          <p:nvPr/>
        </p:nvCxnSpPr>
        <p:spPr>
          <a:xfrm>
            <a:off x="3030537" y="2780928"/>
            <a:ext cx="353046" cy="790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 flipV="1">
            <a:off x="5385908" y="3970259"/>
            <a:ext cx="315890" cy="3122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877737" y="923383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Воспитатели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115616" y="2457762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Учитель-логопед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498356" y="2596262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Учитель-дефектолог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165942" y="4674083"/>
            <a:ext cx="1321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Родители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9" name="Облако 28"/>
          <p:cNvSpPr/>
          <p:nvPr/>
        </p:nvSpPr>
        <p:spPr>
          <a:xfrm>
            <a:off x="5297374" y="4481736"/>
            <a:ext cx="1830041" cy="1065790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5565191" y="4824900"/>
            <a:ext cx="1152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Психолог</a:t>
            </a:r>
            <a:endParaRPr lang="ru-RU" b="1" dirty="0">
              <a:solidFill>
                <a:srgbClr val="C00000"/>
              </a:solidFill>
            </a:endParaRPr>
          </a:p>
        </p:txBody>
      </p:sp>
      <p:cxnSp>
        <p:nvCxnSpPr>
          <p:cNvPr id="1024" name="Прямая со стрелкой 1023"/>
          <p:cNvCxnSpPr/>
          <p:nvPr/>
        </p:nvCxnSpPr>
        <p:spPr>
          <a:xfrm flipV="1">
            <a:off x="3155702" y="3883921"/>
            <a:ext cx="313849" cy="2388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2" name="Двойная стрелка влево/вправо 1031"/>
          <p:cNvSpPr/>
          <p:nvPr/>
        </p:nvSpPr>
        <p:spPr>
          <a:xfrm>
            <a:off x="4116991" y="5043415"/>
            <a:ext cx="838010" cy="30163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589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" y="0"/>
            <a:ext cx="9140573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99592" y="3429000"/>
            <a:ext cx="7560840" cy="200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600" b="1" dirty="0">
                <a:solidFill>
                  <a:srgbClr val="FFC000"/>
                </a:solidFill>
                <a:latin typeface="Times New Roman"/>
                <a:ea typeface="Calibri"/>
                <a:cs typeface="Times New Roman"/>
              </a:rPr>
              <a:t>Сколько времени требуется для постановки одного звука?</a:t>
            </a:r>
            <a:endParaRPr lang="ru-RU" sz="2800" b="1" dirty="0">
              <a:solidFill>
                <a:srgbClr val="FFC000"/>
              </a:solidFill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3600" b="1" dirty="0">
              <a:solidFill>
                <a:srgbClr val="0070C0"/>
              </a:solidFill>
              <a:ea typeface="Calibri"/>
              <a:cs typeface="Times New Roman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500" b="96400" l="9932" r="899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26280">
            <a:off x="3424317" y="-186560"/>
            <a:ext cx="3049574" cy="414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39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" y="0"/>
            <a:ext cx="9140573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7544" y="2996952"/>
            <a:ext cx="8136904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600" b="1" dirty="0">
                <a:solidFill>
                  <a:schemeClr val="accent3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Развитие каких психических процессов наиболее значимо для развития ребёнка (внимание, память, мышление, речь, восприятие, воображение)?</a:t>
            </a:r>
            <a:endParaRPr lang="ru-RU" sz="2800" b="1" dirty="0">
              <a:solidFill>
                <a:schemeClr val="accent3">
                  <a:lumMod val="75000"/>
                </a:schemeClr>
              </a:solidFill>
              <a:ea typeface="Calibri"/>
              <a:cs typeface="Times New Roman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08" t="37693" r="10359" b="24614"/>
          <a:stretch/>
        </p:blipFill>
        <p:spPr>
          <a:xfrm>
            <a:off x="641113" y="831275"/>
            <a:ext cx="6012787" cy="2165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16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3_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4_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0_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8_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9_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</TotalTime>
  <Words>629</Words>
  <Application>Microsoft Office PowerPoint</Application>
  <PresentationFormat>Экран (4:3)</PresentationFormat>
  <Paragraphs>106</Paragraphs>
  <Slides>27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12</vt:i4>
      </vt:variant>
      <vt:variant>
        <vt:lpstr>Заголовки слайдов</vt:lpstr>
      </vt:variant>
      <vt:variant>
        <vt:i4>27</vt:i4>
      </vt:variant>
    </vt:vector>
  </HeadingPairs>
  <TitlesOfParts>
    <vt:vector size="39" baseType="lpstr">
      <vt:lpstr>Тема Office</vt:lpstr>
      <vt:lpstr>Аспект</vt:lpstr>
      <vt:lpstr>1_Аспект</vt:lpstr>
      <vt:lpstr>2_Аспект</vt:lpstr>
      <vt:lpstr>5_Аспект</vt:lpstr>
      <vt:lpstr>6_Аспект</vt:lpstr>
      <vt:lpstr>7_Аспект</vt:lpstr>
      <vt:lpstr>8_Аспект</vt:lpstr>
      <vt:lpstr>9_Аспект</vt:lpstr>
      <vt:lpstr>3_Аспект</vt:lpstr>
      <vt:lpstr>4_Аспект</vt:lpstr>
      <vt:lpstr>10_Аспект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FAST LOAD</dc:creator>
  <cp:lastModifiedBy>FAST LOAD</cp:lastModifiedBy>
  <cp:revision>17</cp:revision>
  <dcterms:created xsi:type="dcterms:W3CDTF">2016-11-22T12:00:17Z</dcterms:created>
  <dcterms:modified xsi:type="dcterms:W3CDTF">2016-11-23T14:36:56Z</dcterms:modified>
</cp:coreProperties>
</file>