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7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2.jpg" ContentType="image/jpeg"/>
  <Override PartName="/ppt/media/image20.jpg" ContentType="image/jpeg"/>
  <Override PartName="/ppt/media/image21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73.jpg" ContentType="image/jpeg"/>
  <Override PartName="/ppt/media/image74.jpg" ContentType="image/jpeg"/>
  <Override PartName="/ppt/media/image7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77" r:id="rId10"/>
    <p:sldId id="264" r:id="rId11"/>
    <p:sldId id="265" r:id="rId12"/>
    <p:sldId id="266" r:id="rId13"/>
    <p:sldId id="267" r:id="rId14"/>
    <p:sldId id="279" r:id="rId15"/>
    <p:sldId id="268" r:id="rId16"/>
    <p:sldId id="278" r:id="rId17"/>
    <p:sldId id="269" r:id="rId18"/>
    <p:sldId id="271" r:id="rId19"/>
    <p:sldId id="270" r:id="rId20"/>
    <p:sldId id="272" r:id="rId21"/>
    <p:sldId id="273" r:id="rId22"/>
    <p:sldId id="274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12" y="-35742"/>
            <a:ext cx="9742575" cy="6893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404664"/>
            <a:ext cx="7200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Заседание родительского клуба «Родительская академия»</a:t>
            </a:r>
          </a:p>
          <a:p>
            <a:pPr algn="ctr"/>
            <a:r>
              <a:rPr lang="ru-RU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 тему:  </a:t>
            </a:r>
          </a:p>
          <a:p>
            <a:pPr algn="ctr"/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семинар – практикум </a:t>
            </a:r>
          </a:p>
          <a:p>
            <a:pPr algn="ctr"/>
            <a:r>
              <a:rPr lang="ru-RU" sz="3600" b="1" i="1" u="sng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«Играя – развиваемся»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Подготовили и провели: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Учитель-логопед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Леванова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Н.В.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 – дефектолог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Огороднова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Учитель – дефектолог Ильичева Н.П.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5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26" y="79001"/>
            <a:ext cx="583264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3.Развитие </a:t>
            </a:r>
            <a:r>
              <a:rPr lang="ru-RU" sz="28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памяти, внимания</a:t>
            </a:r>
            <a:endParaRPr lang="ru-RU" sz="2800" dirty="0">
              <a:solidFill>
                <a:srgbClr val="000099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Игра «Найди отличия»</a:t>
            </a:r>
            <a:endParaRPr lang="ru-RU" sz="28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5699"/>
            <a:ext cx="3159618" cy="3894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74" y="476672"/>
            <a:ext cx="3301961" cy="2719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29843"/>
            <a:ext cx="4104456" cy="2894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093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87824" y="260648"/>
            <a:ext cx="5416226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40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4.Развитие дыхания </a:t>
            </a:r>
            <a:endParaRPr lang="ru-RU" sz="40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69" y="2963510"/>
            <a:ext cx="4483954" cy="336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285" y="1541428"/>
            <a:ext cx="4608512" cy="381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0732"/>
            <a:ext cx="2088232" cy="2290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395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6476" y="260647"/>
            <a:ext cx="648072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5.Развитие мелкой моторики, тактильных ощущений</a:t>
            </a:r>
            <a:endParaRPr lang="ru-RU" sz="32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1774" y="662795"/>
            <a:ext cx="3123297" cy="233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65" y="2537510"/>
            <a:ext cx="2394685" cy="36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310" y="1844824"/>
            <a:ext cx="276953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" y="3909404"/>
            <a:ext cx="3328469" cy="221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1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-36486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9672" y="76851"/>
            <a:ext cx="5503815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89280"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6.Развития мышления</a:t>
            </a:r>
            <a:endParaRPr lang="ru-RU" sz="36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" y="1207186"/>
            <a:ext cx="1894710" cy="20001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9477" y="908720"/>
            <a:ext cx="4135556" cy="318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75"/>
              </a:lnSpc>
              <a:spcAft>
                <a:spcPts val="600"/>
              </a:spcAft>
            </a:pPr>
            <a:r>
              <a:rPr lang="ru-RU" sz="2400" b="1" i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Игра «Отгадывание загадок</a:t>
            </a:r>
            <a:r>
              <a:rPr lang="ru-RU" b="1" i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1400" dirty="0">
              <a:solidFill>
                <a:srgbClr val="0033CC"/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3682" r="9525" b="12230"/>
          <a:stretch/>
        </p:blipFill>
        <p:spPr>
          <a:xfrm>
            <a:off x="1953193" y="1364601"/>
            <a:ext cx="2258768" cy="18364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255" y="1364601"/>
            <a:ext cx="2262019" cy="1806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r="4868"/>
          <a:stretch/>
        </p:blipFill>
        <p:spPr>
          <a:xfrm flipH="1">
            <a:off x="53237" y="4462424"/>
            <a:ext cx="1899956" cy="1803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52" y="4740828"/>
            <a:ext cx="2337803" cy="1833946"/>
          </a:xfrm>
          <a:prstGeom prst="rect">
            <a:avLst/>
          </a:prstGeom>
        </p:spPr>
      </p:pic>
      <p:pic>
        <p:nvPicPr>
          <p:cNvPr id="10" name="Picture 3" descr="C:\Users\SAMSUNG\Desktop\45364556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55" y="1126534"/>
            <a:ext cx="1793982" cy="250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97" y="3634121"/>
            <a:ext cx="2066748" cy="2183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13729" r="8448" b="4397"/>
          <a:stretch/>
        </p:blipFill>
        <p:spPr>
          <a:xfrm flipH="1">
            <a:off x="6761227" y="4724376"/>
            <a:ext cx="2524840" cy="15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105" y="188640"/>
            <a:ext cx="42433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img15.nnm.ru/2/6/c/2/c/8d9d5421e25398a1606558234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4753"/>
            <a:ext cx="2656263" cy="1670433"/>
          </a:xfrm>
          <a:prstGeom prst="rect">
            <a:avLst/>
          </a:prstGeom>
          <a:noFill/>
        </p:spPr>
      </p:pic>
      <p:pic>
        <p:nvPicPr>
          <p:cNvPr id="6" name="Picture 2" descr="http://mypresentation.ru/documents/e7c9c1d4f324d8868cbcfb1dbd1364b1/img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3099" y="980728"/>
            <a:ext cx="2808312" cy="1882595"/>
          </a:xfrm>
          <a:prstGeom prst="rect">
            <a:avLst/>
          </a:prstGeom>
          <a:noFill/>
        </p:spPr>
      </p:pic>
      <p:pic>
        <p:nvPicPr>
          <p:cNvPr id="7" name="Picture 2" descr="http://images.forwallpaper.com/files/thumbs/preview/23/230872__animals-elk-moose-deer-deer-horns-grass-wildlife-tree-trees-forests_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7492" y="883224"/>
            <a:ext cx="2520280" cy="1621962"/>
          </a:xfrm>
          <a:prstGeom prst="rect">
            <a:avLst/>
          </a:prstGeom>
          <a:noFill/>
        </p:spPr>
      </p:pic>
      <p:pic>
        <p:nvPicPr>
          <p:cNvPr id="8" name="Picture 2" descr="http://img-fotki.yandex.ru/get/4909/collector2012.5/0_4ec79_33b16be0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8520" y="3896933"/>
            <a:ext cx="2764783" cy="2227840"/>
          </a:xfrm>
          <a:prstGeom prst="rect">
            <a:avLst/>
          </a:prstGeom>
          <a:noFill/>
        </p:spPr>
      </p:pic>
      <p:pic>
        <p:nvPicPr>
          <p:cNvPr id="9" name="Picture 2" descr="http://s2.share.te.ua/b277269/image45253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3099" y="3436674"/>
            <a:ext cx="2983912" cy="2226544"/>
          </a:xfrm>
          <a:prstGeom prst="rect">
            <a:avLst/>
          </a:prstGeom>
          <a:noFill/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9" cstate="print"/>
          <a:srcRect l="13236"/>
          <a:stretch>
            <a:fillRect/>
          </a:stretch>
        </p:blipFill>
        <p:spPr>
          <a:xfrm>
            <a:off x="6665396" y="4201910"/>
            <a:ext cx="2224472" cy="1922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4098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47664" y="332656"/>
            <a:ext cx="5496121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7. Развития воображения</a:t>
            </a:r>
            <a:endParaRPr lang="ru-RU" sz="36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E:\клуб\1302077002_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13428"/>
            <a:ext cx="7992888" cy="474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8007" y="1268760"/>
            <a:ext cx="4107984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24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Игра «На что это похоже?»</a:t>
            </a:r>
            <a:endParaRPr lang="ru-RU" sz="24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622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89576" y="476672"/>
            <a:ext cx="4633833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ru-RU" sz="28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Игра «Волшебные фигурки»</a:t>
            </a:r>
            <a:endParaRPr lang="ru-RU" sz="28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59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624" y="188640"/>
            <a:ext cx="8280920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8.Развитие артикуляционного аппарата (артикуляционная гимнастика)</a:t>
            </a:r>
            <a:endParaRPr lang="ru-RU" sz="32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2448272" cy="1624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30926"/>
            <a:ext cx="4392488" cy="263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9407" r="12647" b="14919"/>
          <a:stretch/>
        </p:blipFill>
        <p:spPr>
          <a:xfrm>
            <a:off x="451844" y="2748673"/>
            <a:ext cx="2319955" cy="1791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t="15608" r="12496" b="13805"/>
          <a:stretch/>
        </p:blipFill>
        <p:spPr>
          <a:xfrm>
            <a:off x="3998137" y="4149080"/>
            <a:ext cx="2592288" cy="185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13397" r="12726" b="14482"/>
          <a:stretch/>
        </p:blipFill>
        <p:spPr>
          <a:xfrm>
            <a:off x="6949396" y="4732357"/>
            <a:ext cx="2528606" cy="1834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r="12266"/>
          <a:stretch/>
        </p:blipFill>
        <p:spPr>
          <a:xfrm>
            <a:off x="971600" y="4732357"/>
            <a:ext cx="2604654" cy="195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15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21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3638" y="260648"/>
            <a:ext cx="315964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u="sng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9</a:t>
            </a:r>
            <a:r>
              <a:rPr lang="ru-RU" sz="3200" b="1" i="1" u="sng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.Развитие </a:t>
            </a:r>
            <a:r>
              <a:rPr lang="ru-RU" sz="32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речи</a:t>
            </a:r>
            <a:endParaRPr lang="ru-RU" sz="32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3132" y="1605432"/>
            <a:ext cx="290015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Игра «Опиши»</a:t>
            </a:r>
            <a:endParaRPr lang="ru-RU" sz="32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" y="1916832"/>
            <a:ext cx="2554977" cy="21475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751" y="2990583"/>
            <a:ext cx="3312368" cy="3312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1556792"/>
            <a:ext cx="28670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02389" y="165449"/>
            <a:ext cx="5319149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Игра «Скажи наоборот»</a:t>
            </a:r>
            <a:endParaRPr lang="ru-RU" sz="36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3" y="1052736"/>
            <a:ext cx="2043742" cy="251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1206355" cy="296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23360"/>
            <a:ext cx="1241974" cy="288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786748"/>
            <a:ext cx="1382266" cy="278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87" y="4221088"/>
            <a:ext cx="2173412" cy="252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2335482" cy="2525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81" y="3948489"/>
            <a:ext cx="1321495" cy="284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60" y="4255195"/>
            <a:ext cx="1541140" cy="2491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25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23728" y="60827"/>
            <a:ext cx="6840759" cy="64540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u="sng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Мудрые высказывания….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«Дети 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это заботы, трудности, крик, шум, бардак. Но когда подходишь к ним спящим, поправляешь 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одеялко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целуешь в носик, щёчки, и понимаешь, что это самое большое счастье в жизни!»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Где-то в самом сокровенном уголке сердца у каждого ребёнка своя струна, она звучит на свой лад, и чтобы сердце отозвалось на слово, нужно настроиться самому на тон этой струны».</a:t>
            </a:r>
            <a:endParaRPr lang="ru-RU" sz="24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base">
              <a:spcAft>
                <a:spcPts val="0"/>
              </a:spcAft>
            </a:pPr>
            <a:endParaRPr lang="ru-RU" sz="2400" b="1" i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2400" b="1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Воспитание – не сумма мероприятий и приёмов, а мудрое общение взрослого с живой душой ребёнка».</a:t>
            </a:r>
            <a:r>
              <a:rPr lang="ru-RU" sz="2400" b="1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В.А.Сухомлинский</a:t>
            </a:r>
            <a:endParaRPr lang="ru-RU" sz="2400" b="1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2429764" cy="27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188640"/>
            <a:ext cx="2041203" cy="261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2297"/>
            <a:ext cx="2096943" cy="2690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5707"/>
            <a:ext cx="1770207" cy="27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95776"/>
            <a:ext cx="1157287" cy="298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" y="3411701"/>
            <a:ext cx="1902055" cy="289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857" y="3473255"/>
            <a:ext cx="2761288" cy="191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73706"/>
            <a:ext cx="2044555" cy="217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325" y="4315405"/>
            <a:ext cx="2009356" cy="2141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34" y="-35742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99713" y="404664"/>
            <a:ext cx="4129079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38125" marR="142875" indent="-23812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Игра </a:t>
            </a:r>
            <a:r>
              <a:rPr lang="ru-RU" sz="32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«Чьи хвосты».</a:t>
            </a:r>
            <a:r>
              <a:rPr lang="ru-RU" sz="3200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32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96" y="1042774"/>
            <a:ext cx="7378513" cy="5533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978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34" y="-35742"/>
            <a:ext cx="9742575" cy="68937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27784" y="260648"/>
            <a:ext cx="38883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kern="1800" dirty="0" smtClean="0">
                <a:solidFill>
                  <a:srgbClr val="000099"/>
                </a:solidFill>
                <a:latin typeface="Times New Roman"/>
                <a:ea typeface="Times New Roman"/>
              </a:rPr>
              <a:t>Развитие </a:t>
            </a:r>
            <a:r>
              <a:rPr lang="ru-RU" sz="2800" b="1" i="1" kern="1800" dirty="0">
                <a:solidFill>
                  <a:srgbClr val="000099"/>
                </a:solidFill>
                <a:latin typeface="Times New Roman"/>
                <a:ea typeface="Times New Roman"/>
              </a:rPr>
              <a:t>связной речи</a:t>
            </a:r>
            <a:endParaRPr lang="ru-RU" sz="2800" i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908721"/>
            <a:ext cx="878497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4287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Чтение книг детям, пересказ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рассказа, составленного по демонстрируемому действию (здесь наглядность представлена максимально: в виде предметов, объектов и действий с ними, непосредственно наблюдаемых детьми</a:t>
            </a: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); 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составление рассказа по серии сюжетных картин.</a:t>
            </a:r>
            <a:endParaRPr lang="ru-RU" sz="2400" b="1" dirty="0">
              <a:ea typeface="Calibri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 b="2258"/>
          <a:stretch/>
        </p:blipFill>
        <p:spPr>
          <a:xfrm>
            <a:off x="2187500" y="3717032"/>
            <a:ext cx="3334450" cy="28890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9" y="3690934"/>
            <a:ext cx="2047875" cy="2047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93" y="3350372"/>
            <a:ext cx="3642894" cy="27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34" y="-35742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5107" y="332656"/>
            <a:ext cx="675322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Все в ваших руках!!!! </a:t>
            </a:r>
            <a:endParaRPr lang="ru-RU" sz="4000" b="1" u="sng" dirty="0" smtClean="0">
              <a:solidFill>
                <a:srgbClr val="000099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000" b="1" u="sng" dirty="0" smtClean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Уважаемые </a:t>
            </a:r>
            <a:r>
              <a:rPr lang="ru-RU" sz="4000" b="1" u="sng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родители. </a:t>
            </a:r>
            <a:endParaRPr lang="ru-RU" sz="4000" b="1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2390775" cy="152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0403"/>
            <a:ext cx="5538192" cy="346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1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34" y="-35742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76672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99"/>
                </a:solidFill>
                <a:latin typeface="Times New Roman"/>
              </a:rPr>
              <a:t>Желаем Вам удачи в общении со своими детьми!!!</a:t>
            </a:r>
          </a:p>
          <a:p>
            <a:pPr algn="ctr"/>
            <a:endParaRPr lang="ru-RU" sz="48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/>
                <a:ea typeface="Calibri"/>
              </a:rPr>
              <a:t> </a:t>
            </a:r>
            <a:r>
              <a:rPr lang="ru-RU" sz="5400" b="1" dirty="0">
                <a:solidFill>
                  <a:srgbClr val="000099"/>
                </a:solidFill>
                <a:latin typeface="Times New Roman"/>
                <a:ea typeface="Calibri"/>
              </a:rPr>
              <a:t>Спасибо </a:t>
            </a:r>
            <a:endParaRPr lang="ru-RU" sz="5400" b="1" dirty="0" smtClean="0">
              <a:solidFill>
                <a:srgbClr val="000099"/>
              </a:solidFill>
              <a:latin typeface="Times New Roman"/>
              <a:ea typeface="Calibri"/>
            </a:endParaRPr>
          </a:p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/>
                <a:ea typeface="Calibri"/>
              </a:rPr>
              <a:t>за </a:t>
            </a:r>
            <a:r>
              <a:rPr lang="ru-RU" sz="5400" b="1" dirty="0">
                <a:solidFill>
                  <a:srgbClr val="000099"/>
                </a:solidFill>
                <a:latin typeface="Times New Roman"/>
                <a:ea typeface="Calibri"/>
              </a:rPr>
              <a:t>внимание!!!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09120"/>
            <a:ext cx="2983095" cy="222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92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2004"/>
            <a:ext cx="9144000" cy="78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872480"/>
            <a:ext cx="7992888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«Воспитывать детей по книге вполне возможно, только следует помнить, что для каждого ребёнка необходима особая книга и особый подход».</a:t>
            </a:r>
            <a:endParaRPr lang="ru-RU" sz="3600" b="1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861048"/>
            <a:ext cx="4462342" cy="280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7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84" y="-35742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000099"/>
                </a:solidFill>
                <a:latin typeface="Times New Roman"/>
                <a:ea typeface="Times New Roman"/>
              </a:rPr>
              <a:t>Аутизм</a:t>
            </a:r>
            <a:r>
              <a:rPr lang="ru-RU" sz="2800" b="1" dirty="0">
                <a:solidFill>
                  <a:srgbClr val="000099"/>
                </a:solidFill>
                <a:latin typeface="Times New Roman"/>
                <a:ea typeface="Times New Roman"/>
              </a:rPr>
              <a:t> – нарушение нормального хода мышления под влиянием болезни, психотропных или иных средств, уход человека от реальности в мир фантазий и грез</a:t>
            </a:r>
            <a:r>
              <a:rPr lang="ru-RU" sz="2800" b="1" i="1" dirty="0">
                <a:solidFill>
                  <a:srgbClr val="000099"/>
                </a:solidFill>
                <a:latin typeface="Times New Roman"/>
                <a:ea typeface="Times New Roman"/>
              </a:rPr>
              <a:t>. 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2492896"/>
            <a:ext cx="78843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800" b="1" u="sng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Олигофрения 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— это форма умственного и психического недоразвития, возникающая в результате поражения ЦНС, и в первую очередь коры головного мозга, в </a:t>
            </a:r>
            <a:r>
              <a:rPr lang="ru-RU" sz="2800" b="1" dirty="0" err="1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пренатальный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(внутриутробный), натальный (при родах) или постнатальный (на самом раннем этапе прижизненного развития) периоды. 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482801"/>
            <a:ext cx="2175889" cy="244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7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2" y="134583"/>
            <a:ext cx="6336704" cy="483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2800" b="1" i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Игра 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— это искра, зажигающая огонек пытливости и любознательности» </a:t>
            </a:r>
            <a:endParaRPr lang="ru-RU" sz="2800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</a:t>
            </a:r>
            <a:r>
              <a:rPr lang="ru-RU" sz="2800" b="1" i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В.А. Сухомлинский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8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r>
              <a:rPr lang="ru-RU" sz="3200" b="1" dirty="0">
                <a:latin typeface="Times New Roman" pitchFamily="18" charset="0"/>
                <a:ea typeface="Calibri"/>
                <a:cs typeface="Times New Roman" pitchFamily="18" charset="0"/>
              </a:rPr>
              <a:t>Желаем вам полюбить игру, и тогда дошкольное детство ваших детей наполнится радостью и счастьем.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4" y="332656"/>
            <a:ext cx="217646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35" y="4268171"/>
            <a:ext cx="3595223" cy="239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71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-35742"/>
            <a:ext cx="9742575" cy="6893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188640"/>
            <a:ext cx="597666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Развитие слуховых ориентировочных реакций</a:t>
            </a:r>
            <a:endParaRPr lang="ru-RU" sz="32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656"/>
            <a:ext cx="238125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672408" cy="244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88333"/>
            <a:ext cx="23042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87" y="2641388"/>
            <a:ext cx="4262163" cy="357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94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0"/>
            <a:ext cx="9742575" cy="68937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2656"/>
            <a:ext cx="2888357" cy="178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154385"/>
            <a:ext cx="525022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u="sng" dirty="0" smtClean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2.Развитие </a:t>
            </a:r>
            <a:r>
              <a:rPr lang="ru-RU" sz="2800" b="1" i="1" u="sng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зрительного восприятия</a:t>
            </a:r>
            <a:endParaRPr lang="ru-RU" sz="2800" u="sng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0544" y="1504364"/>
            <a:ext cx="4631717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0099"/>
                </a:solidFill>
                <a:latin typeface="Times New Roman"/>
                <a:ea typeface="Calibri"/>
                <a:cs typeface="Times New Roman"/>
              </a:rPr>
              <a:t>Игра «На какую фигуру похоже»</a:t>
            </a:r>
            <a:endParaRPr lang="ru-RU" sz="24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1026" name="Picture 2" descr="E:\клуб\0011-017-Luna-imeet-formu-sha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71" y="4365104"/>
            <a:ext cx="1905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клуб\20-03-2015-17-34-34-svek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67" y="4296753"/>
            <a:ext cx="1688976" cy="232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клуб\27378_mel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22" y="2288092"/>
            <a:ext cx="2507065" cy="18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клуб\images-plants-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" y="2220437"/>
            <a:ext cx="2475594" cy="185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клуб\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2331" y="3729135"/>
            <a:ext cx="4106042" cy="171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8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032" y="-35742"/>
            <a:ext cx="9742575" cy="68937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6087" y="332656"/>
            <a:ext cx="403495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900"/>
              </a:spcAft>
            </a:pPr>
            <a:r>
              <a:rPr lang="ru-RU" sz="2400" b="1" i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Игра «Выложи из палочек</a:t>
            </a:r>
            <a:r>
              <a:rPr lang="ru-RU" sz="2400" b="1" dirty="0">
                <a:solidFill>
                  <a:srgbClr val="000099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2400" dirty="0">
              <a:solidFill>
                <a:srgbClr val="000099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 descr="E:\клуб\2-1-2-dom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1" y="908720"/>
            <a:ext cx="384221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клуб\328416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93" y="3140968"/>
            <a:ext cx="4853376" cy="319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99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222</TotalTime>
  <Words>366</Words>
  <Application>Microsoft Office PowerPoint</Application>
  <PresentationFormat>Экран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FAST LOAD</dc:creator>
  <cp:lastModifiedBy>FAST LOAD</cp:lastModifiedBy>
  <cp:revision>22</cp:revision>
  <dcterms:created xsi:type="dcterms:W3CDTF">2016-03-01T19:28:37Z</dcterms:created>
  <dcterms:modified xsi:type="dcterms:W3CDTF">2016-03-02T10:41:39Z</dcterms:modified>
</cp:coreProperties>
</file>