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80" r:id="rId6"/>
    <p:sldId id="258" r:id="rId7"/>
    <p:sldId id="259" r:id="rId8"/>
    <p:sldId id="274" r:id="rId9"/>
    <p:sldId id="275" r:id="rId10"/>
    <p:sldId id="276" r:id="rId11"/>
    <p:sldId id="281" r:id="rId12"/>
    <p:sldId id="261" r:id="rId13"/>
    <p:sldId id="263" r:id="rId14"/>
    <p:sldId id="282" r:id="rId15"/>
    <p:sldId id="283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3" autoAdjust="0"/>
    <p:restoredTop sz="94660"/>
  </p:normalViewPr>
  <p:slideViewPr>
    <p:cSldViewPr>
      <p:cViewPr varScale="1">
        <p:scale>
          <a:sx n="87" d="100"/>
          <a:sy n="87" d="100"/>
        </p:scale>
        <p:origin x="153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46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5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32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10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38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0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27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62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60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6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71DC5-A921-4BFD-A70C-B1E475CAB10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14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365104"/>
            <a:ext cx="6976864" cy="17526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Презентацию подготовила </a:t>
            </a:r>
          </a:p>
          <a:p>
            <a:r>
              <a:rPr lang="ru-RU" sz="2400" b="1" dirty="0" err="1" smtClean="0">
                <a:solidFill>
                  <a:schemeClr val="tx1"/>
                </a:solidFill>
              </a:rPr>
              <a:t>Манкова</a:t>
            </a:r>
            <a:r>
              <a:rPr lang="ru-RU" sz="2400" b="1" dirty="0" smtClean="0">
                <a:solidFill>
                  <a:schemeClr val="tx1"/>
                </a:solidFill>
              </a:rPr>
              <a:t> Н.И. </a:t>
            </a:r>
            <a:r>
              <a:rPr lang="ru-RU" sz="2400" dirty="0" smtClean="0">
                <a:solidFill>
                  <a:schemeClr val="tx1"/>
                </a:solidFill>
              </a:rPr>
              <a:t>старший воспитатель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МДОБО «Детский сад компенсирующего вида»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г.Гаврилов</a:t>
            </a:r>
            <a:r>
              <a:rPr lang="ru-RU" sz="2400" dirty="0" smtClean="0">
                <a:solidFill>
                  <a:schemeClr val="tx1"/>
                </a:solidFill>
              </a:rPr>
              <a:t>-Ям, 2016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1" y="980728"/>
            <a:ext cx="7561237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Психолого-педагогический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практикум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ВООБРАЖЕНИЕ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373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052736"/>
            <a:ext cx="6584780" cy="4896544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По степени активности: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 - </a:t>
            </a:r>
            <a:r>
              <a:rPr lang="ru-RU" b="1" u="sng" dirty="0" smtClean="0">
                <a:solidFill>
                  <a:schemeClr val="tx1"/>
                </a:solidFill>
              </a:rPr>
              <a:t>активное</a:t>
            </a:r>
            <a:r>
              <a:rPr lang="ru-RU" b="1" dirty="0" smtClean="0">
                <a:solidFill>
                  <a:schemeClr val="tx1"/>
                </a:solidFill>
              </a:rPr>
              <a:t> воображение </a:t>
            </a:r>
            <a:r>
              <a:rPr lang="ru-RU" dirty="0" smtClean="0">
                <a:solidFill>
                  <a:schemeClr val="tx1"/>
                </a:solidFill>
              </a:rPr>
              <a:t>(сознательный психический процесс): воссоздающее, творческое, мечта;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- </a:t>
            </a:r>
            <a:r>
              <a:rPr lang="ru-RU" b="1" u="sng" dirty="0" smtClean="0">
                <a:solidFill>
                  <a:schemeClr val="tx1"/>
                </a:solidFill>
              </a:rPr>
              <a:t>пассивное</a:t>
            </a:r>
            <a:r>
              <a:rPr lang="ru-RU" b="1" dirty="0" smtClean="0">
                <a:solidFill>
                  <a:schemeClr val="tx1"/>
                </a:solidFill>
              </a:rPr>
              <a:t> воображение </a:t>
            </a:r>
            <a:r>
              <a:rPr lang="ru-RU" dirty="0" smtClean="0">
                <a:solidFill>
                  <a:schemeClr val="tx1"/>
                </a:solidFill>
              </a:rPr>
              <a:t>(непроизвольная игра воображения): сновидения, дремотное состояние.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77220" y="188640"/>
            <a:ext cx="45895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Виды воображения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953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77220" y="188640"/>
            <a:ext cx="45895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Виды воображения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421" y="911094"/>
            <a:ext cx="5679187" cy="458412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59632" y="5509784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Грёзы – это произвольное (преднамеренное) пассивное воображение,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которое создает образы, не связанные с волей. В грезах наиболее ярко обнаруживается связь воображения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с потребностями личности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69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34" y="836712"/>
            <a:ext cx="8712968" cy="5904656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AutoNum type="arabicPeriod"/>
            </a:pPr>
            <a:r>
              <a:rPr lang="ru-RU" sz="2800" b="1" u="sng" dirty="0" smtClean="0">
                <a:solidFill>
                  <a:srgbClr val="002060"/>
                </a:solidFill>
              </a:rPr>
              <a:t>Ранний возраст</a:t>
            </a:r>
            <a:r>
              <a:rPr lang="ru-RU" sz="2800" b="1" dirty="0" smtClean="0">
                <a:solidFill>
                  <a:srgbClr val="002060"/>
                </a:solidFill>
              </a:rPr>
              <a:t>: </a:t>
            </a:r>
            <a:r>
              <a:rPr lang="ru-RU" sz="2800" dirty="0" smtClean="0">
                <a:solidFill>
                  <a:schemeClr val="tx1"/>
                </a:solidFill>
              </a:rPr>
              <a:t>воображение = восприятие.</a:t>
            </a:r>
          </a:p>
          <a:p>
            <a:pPr marL="457200" indent="-457200" algn="just">
              <a:buAutoNum type="arabicPeriod" startAt="2"/>
            </a:pPr>
            <a:r>
              <a:rPr lang="ru-RU" sz="2800" b="1" u="sng" dirty="0" smtClean="0">
                <a:solidFill>
                  <a:srgbClr val="002060"/>
                </a:solidFill>
              </a:rPr>
              <a:t>Овладение сюжетно-ролевой игрой (3 года):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игровой деятельности </a:t>
            </a:r>
            <a:r>
              <a:rPr lang="ru-RU" sz="2800" dirty="0" smtClean="0">
                <a:solidFill>
                  <a:schemeClr val="tx1"/>
                </a:solidFill>
              </a:rPr>
              <a:t>ребёнок начинает </a:t>
            </a:r>
            <a:r>
              <a:rPr lang="ru-RU" sz="2800" dirty="0">
                <a:solidFill>
                  <a:schemeClr val="tx1"/>
                </a:solidFill>
              </a:rPr>
              <a:t>перерабатывать полученные впечатления, видоизменяя в воображении воспринимаемые ранее </a:t>
            </a:r>
            <a:r>
              <a:rPr lang="ru-RU" sz="2800" dirty="0" smtClean="0">
                <a:solidFill>
                  <a:schemeClr val="tx1"/>
                </a:solidFill>
              </a:rPr>
              <a:t>предметы.</a:t>
            </a:r>
            <a:endParaRPr lang="ru-RU" sz="2800" u="sng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 startAt="2"/>
            </a:pPr>
            <a:r>
              <a:rPr lang="ru-RU" sz="2800" b="1" u="sng" dirty="0" smtClean="0">
                <a:solidFill>
                  <a:srgbClr val="002060"/>
                </a:solidFill>
              </a:rPr>
              <a:t>Овладение речью: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ребенок включает </a:t>
            </a:r>
            <a:r>
              <a:rPr lang="ru-RU" sz="2800" dirty="0">
                <a:solidFill>
                  <a:schemeClr val="tx1"/>
                </a:solidFill>
              </a:rPr>
              <a:t>в воображение не только конкретные образы, но и более отвлеченные представления и понятия, </a:t>
            </a:r>
            <a:r>
              <a:rPr lang="ru-RU" sz="2800" dirty="0" smtClean="0">
                <a:solidFill>
                  <a:schemeClr val="tx1"/>
                </a:solidFill>
              </a:rPr>
              <a:t>переходит </a:t>
            </a:r>
            <a:r>
              <a:rPr lang="ru-RU" sz="2800" dirty="0">
                <a:solidFill>
                  <a:schemeClr val="tx1"/>
                </a:solidFill>
              </a:rPr>
              <a:t>от выражения образов воображения в деятельности к непосредственному их выражению в </a:t>
            </a:r>
            <a:r>
              <a:rPr lang="ru-RU" sz="2800" dirty="0" smtClean="0">
                <a:solidFill>
                  <a:schemeClr val="tx1"/>
                </a:solidFill>
              </a:rPr>
              <a:t>речи. </a:t>
            </a:r>
            <a:endParaRPr lang="ru-RU" sz="2800" u="sng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 startAt="2"/>
            </a:pPr>
            <a:r>
              <a:rPr lang="ru-RU" sz="3000" b="1" u="sng" dirty="0" smtClean="0">
                <a:solidFill>
                  <a:srgbClr val="002060"/>
                </a:solidFill>
              </a:rPr>
              <a:t>Появление активных форм воображения (4-5 лет):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ребёнок рисует, строит, лепит, переставляет </a:t>
            </a:r>
            <a:r>
              <a:rPr lang="ru-RU" sz="2800" dirty="0">
                <a:solidFill>
                  <a:schemeClr val="tx1"/>
                </a:solidFill>
              </a:rPr>
              <a:t>вещи и </a:t>
            </a:r>
            <a:r>
              <a:rPr lang="ru-RU" sz="2800" dirty="0" smtClean="0">
                <a:solidFill>
                  <a:schemeClr val="tx1"/>
                </a:solidFill>
              </a:rPr>
              <a:t>комбинирует </a:t>
            </a:r>
            <a:r>
              <a:rPr lang="ru-RU" sz="2800" dirty="0">
                <a:solidFill>
                  <a:schemeClr val="tx1"/>
                </a:solidFill>
              </a:rPr>
              <a:t>их в соответствии со своим </a:t>
            </a:r>
            <a:r>
              <a:rPr lang="ru-RU" sz="2800" dirty="0" smtClean="0">
                <a:solidFill>
                  <a:schemeClr val="tx1"/>
                </a:solidFill>
              </a:rPr>
              <a:t>замыслом; на </a:t>
            </a:r>
            <a:r>
              <a:rPr lang="ru-RU" sz="2800" dirty="0">
                <a:solidFill>
                  <a:schemeClr val="tx1"/>
                </a:solidFill>
              </a:rPr>
              <a:t>этом этапе процесс воображения становится </a:t>
            </a:r>
            <a:r>
              <a:rPr lang="ru-RU" sz="2800" dirty="0" smtClean="0">
                <a:solidFill>
                  <a:schemeClr val="tx1"/>
                </a:solidFill>
              </a:rPr>
              <a:t>произвольным.</a:t>
            </a:r>
            <a:endParaRPr lang="ru-RU" sz="2800" b="1" u="sng" dirty="0" smtClean="0">
              <a:solidFill>
                <a:srgbClr val="002060"/>
              </a:solidFill>
            </a:endParaRPr>
          </a:p>
          <a:p>
            <a:pPr marL="457200" indent="-457200" algn="just">
              <a:buAutoNum type="arabicPeriod" startAt="2"/>
            </a:pPr>
            <a:r>
              <a:rPr lang="ru-RU" sz="3300" b="1" u="sng" dirty="0" smtClean="0">
                <a:solidFill>
                  <a:srgbClr val="002060"/>
                </a:solidFill>
              </a:rPr>
              <a:t>Школьный возраст: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активизируется процесс воссоздающего воображения, активно развивается творческое воображение.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457200" indent="-457200" algn="just">
              <a:buAutoNum type="arabicPeriod" startAt="2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81281" y="188640"/>
            <a:ext cx="53814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Развитие воображения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295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583" y="764704"/>
            <a:ext cx="7704856" cy="5904656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ru-RU" sz="2800" b="1" u="sng" dirty="0">
                <a:solidFill>
                  <a:srgbClr val="002060"/>
                </a:solidFill>
              </a:rPr>
              <a:t>Патологические </a:t>
            </a:r>
            <a:r>
              <a:rPr lang="ru-RU" sz="2800" b="1" u="sng" dirty="0" smtClean="0">
                <a:solidFill>
                  <a:srgbClr val="002060"/>
                </a:solidFill>
              </a:rPr>
              <a:t>формы пассивного </a:t>
            </a:r>
            <a:r>
              <a:rPr lang="ru-RU" sz="2800" b="1" u="sng" dirty="0">
                <a:solidFill>
                  <a:srgbClr val="002060"/>
                </a:solidFill>
              </a:rPr>
              <a:t>воображения</a:t>
            </a:r>
            <a:r>
              <a:rPr lang="ru-RU" sz="2800" b="1" u="sng" dirty="0" smtClean="0">
                <a:solidFill>
                  <a:srgbClr val="002060"/>
                </a:solidFill>
              </a:rPr>
              <a:t>.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chemeClr val="tx1"/>
                </a:solidFill>
              </a:rPr>
              <a:t>Онейроид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— </a:t>
            </a:r>
            <a:r>
              <a:rPr lang="ru-RU" sz="2400" dirty="0" err="1">
                <a:solidFill>
                  <a:schemeClr val="tx1"/>
                </a:solidFill>
              </a:rPr>
              <a:t>сновидное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грезоподобное</a:t>
            </a:r>
            <a:r>
              <a:rPr lang="ru-RU" sz="2400" dirty="0">
                <a:solidFill>
                  <a:schemeClr val="tx1"/>
                </a:solidFill>
              </a:rPr>
              <a:t> помрачение </a:t>
            </a:r>
            <a:r>
              <a:rPr lang="ru-RU" sz="2400" dirty="0" smtClean="0">
                <a:solidFill>
                  <a:schemeClr val="tx1"/>
                </a:solidFill>
              </a:rPr>
              <a:t>сознания - </a:t>
            </a:r>
            <a:r>
              <a:rPr lang="ru-RU" sz="2400" dirty="0">
                <a:solidFill>
                  <a:schemeClr val="tx1"/>
                </a:solidFill>
              </a:rPr>
              <a:t>у больного резко активизируются процессы воображения, причем создаваемые им образы "визуализируются" в виде калейдоскопических фантастических видений, напоминающих </a:t>
            </a:r>
            <a:r>
              <a:rPr lang="ru-RU" sz="2400" dirty="0" smtClean="0">
                <a:solidFill>
                  <a:schemeClr val="tx1"/>
                </a:solidFill>
              </a:rPr>
              <a:t>псевдогаллюцинации (травмы </a:t>
            </a:r>
            <a:r>
              <a:rPr lang="ru-RU" sz="2400" dirty="0">
                <a:solidFill>
                  <a:schemeClr val="tx1"/>
                </a:solidFill>
              </a:rPr>
              <a:t>черепа, </a:t>
            </a:r>
            <a:r>
              <a:rPr lang="ru-RU" sz="2400" dirty="0" smtClean="0">
                <a:solidFill>
                  <a:schemeClr val="tx1"/>
                </a:solidFill>
              </a:rPr>
              <a:t>острые инфекционные заболевания </a:t>
            </a:r>
            <a:r>
              <a:rPr lang="ru-RU" sz="2400" dirty="0">
                <a:solidFill>
                  <a:schemeClr val="tx1"/>
                </a:solidFill>
              </a:rPr>
              <a:t>с лихорадкой, </a:t>
            </a:r>
            <a:r>
              <a:rPr lang="ru-RU" sz="2400" dirty="0" smtClean="0">
                <a:solidFill>
                  <a:schemeClr val="tx1"/>
                </a:solidFill>
              </a:rPr>
              <a:t>интоксикацией, некоторые разновидности </a:t>
            </a:r>
            <a:r>
              <a:rPr lang="ru-RU" sz="2400" dirty="0">
                <a:solidFill>
                  <a:schemeClr val="tx1"/>
                </a:solidFill>
              </a:rPr>
              <a:t>острой </a:t>
            </a:r>
            <a:r>
              <a:rPr lang="ru-RU" sz="2400" dirty="0" smtClean="0">
                <a:solidFill>
                  <a:schemeClr val="tx1"/>
                </a:solidFill>
              </a:rPr>
              <a:t>шизофрении).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chemeClr val="tx1"/>
                </a:solidFill>
              </a:rPr>
              <a:t>Ониризм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— больной перестает ощущать различия образов воображения в сновидениях с </a:t>
            </a:r>
            <a:r>
              <a:rPr lang="ru-RU" sz="2400" dirty="0" smtClean="0">
                <a:solidFill>
                  <a:schemeClr val="tx1"/>
                </a:solidFill>
              </a:rPr>
              <a:t>реальностью, иногда и </a:t>
            </a:r>
            <a:r>
              <a:rPr lang="ru-RU" sz="2400" dirty="0">
                <a:solidFill>
                  <a:schemeClr val="tx1"/>
                </a:solidFill>
              </a:rPr>
              <a:t>днем у больного возникают яркие </a:t>
            </a:r>
            <a:r>
              <a:rPr lang="ru-RU" sz="2400" dirty="0" err="1">
                <a:solidFill>
                  <a:schemeClr val="tx1"/>
                </a:solidFill>
              </a:rPr>
              <a:t>сновидные</a:t>
            </a:r>
            <a:r>
              <a:rPr lang="ru-RU" sz="2400" dirty="0">
                <a:solidFill>
                  <a:schemeClr val="tx1"/>
                </a:solidFill>
              </a:rPr>
              <a:t> образы, стоит только ему закрыть </a:t>
            </a:r>
            <a:r>
              <a:rPr lang="ru-RU" sz="2400" dirty="0" smtClean="0">
                <a:solidFill>
                  <a:schemeClr val="tx1"/>
                </a:solidFill>
              </a:rPr>
              <a:t>глаза, такие </a:t>
            </a:r>
            <a:r>
              <a:rPr lang="ru-RU" sz="2400" dirty="0">
                <a:solidFill>
                  <a:schemeClr val="tx1"/>
                </a:solidFill>
              </a:rPr>
              <a:t>видения бывают и при открытых глазах — грезы по типу сна наяву или сна с открытыми глазами. </a:t>
            </a:r>
            <a:r>
              <a:rPr lang="ru-RU" sz="2400" dirty="0" smtClean="0">
                <a:solidFill>
                  <a:schemeClr val="tx1"/>
                </a:solidFill>
              </a:rPr>
              <a:t>(У </a:t>
            </a:r>
            <a:r>
              <a:rPr lang="ru-RU" sz="2400" dirty="0">
                <a:solidFill>
                  <a:schemeClr val="tx1"/>
                </a:solidFill>
              </a:rPr>
              <a:t>психически здоровых лиц последнее может отмечаться при ослаблении деятельности сознания — в полудремотном состоянии или в состоянии аффекта</a:t>
            </a:r>
            <a:r>
              <a:rPr lang="ru-RU" sz="2400" dirty="0" smtClean="0">
                <a:solidFill>
                  <a:schemeClr val="tx1"/>
                </a:solidFill>
              </a:rPr>
              <a:t>.)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chemeClr val="tx1"/>
                </a:solidFill>
              </a:rPr>
              <a:t>Галлюцинации воображения</a:t>
            </a:r>
            <a:r>
              <a:rPr lang="ru-RU" sz="2400" dirty="0" smtClean="0">
                <a:solidFill>
                  <a:schemeClr val="tx1"/>
                </a:solidFill>
              </a:rPr>
              <a:t>— </a:t>
            </a:r>
            <a:r>
              <a:rPr lang="ru-RU" sz="2400" dirty="0">
                <a:solidFill>
                  <a:schemeClr val="tx1"/>
                </a:solidFill>
              </a:rPr>
              <a:t>разновидность </a:t>
            </a:r>
            <a:r>
              <a:rPr lang="ru-RU" sz="2400" dirty="0" err="1" smtClean="0">
                <a:solidFill>
                  <a:schemeClr val="tx1"/>
                </a:solidFill>
              </a:rPr>
              <a:t>пихогенных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галлюцинаций, фабула которых вытекает из аффективно значимых и длительно вынашиваемых в воображении идей. </a:t>
            </a:r>
            <a:r>
              <a:rPr lang="ru-RU" sz="2400" dirty="0" smtClean="0">
                <a:solidFill>
                  <a:schemeClr val="tx1"/>
                </a:solidFill>
              </a:rPr>
              <a:t>(Особенно </a:t>
            </a:r>
            <a:r>
              <a:rPr lang="ru-RU" sz="2400" dirty="0">
                <a:solidFill>
                  <a:schemeClr val="tx1"/>
                </a:solidFill>
              </a:rPr>
              <a:t>легко возникает у детей с болезненно обостренным воображением</a:t>
            </a:r>
            <a:r>
              <a:rPr lang="ru-RU" sz="2400" dirty="0" smtClean="0">
                <a:solidFill>
                  <a:schemeClr val="tx1"/>
                </a:solidFill>
              </a:rPr>
              <a:t>.)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4609" y="188640"/>
            <a:ext cx="59148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Нарушения воображения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915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593" y="968901"/>
            <a:ext cx="7704856" cy="590465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4</a:t>
            </a:r>
            <a:r>
              <a:rPr lang="ru-RU" sz="2000" b="1" dirty="0">
                <a:solidFill>
                  <a:schemeClr val="tx1"/>
                </a:solidFill>
              </a:rPr>
              <a:t>) </a:t>
            </a:r>
            <a:r>
              <a:rPr lang="ru-RU" sz="2000" b="1" dirty="0" smtClean="0">
                <a:solidFill>
                  <a:schemeClr val="tx1"/>
                </a:solidFill>
              </a:rPr>
              <a:t>Бред </a:t>
            </a:r>
            <a:r>
              <a:rPr lang="ru-RU" sz="2000" b="1" dirty="0" smtClean="0">
                <a:solidFill>
                  <a:schemeClr val="tx1"/>
                </a:solidFill>
              </a:rPr>
              <a:t>воображения — </a:t>
            </a:r>
            <a:r>
              <a:rPr lang="ru-RU" sz="2000" dirty="0">
                <a:solidFill>
                  <a:schemeClr val="tx1"/>
                </a:solidFill>
              </a:rPr>
              <a:t>является вариантом </a:t>
            </a:r>
            <a:r>
              <a:rPr lang="ru-RU" sz="2000" dirty="0" err="1">
                <a:solidFill>
                  <a:schemeClr val="tx1"/>
                </a:solidFill>
              </a:rPr>
              <a:t>бредообразования</a:t>
            </a:r>
            <a:r>
              <a:rPr lang="ru-RU" sz="2000" dirty="0">
                <a:solidFill>
                  <a:schemeClr val="tx1"/>
                </a:solidFill>
              </a:rPr>
              <a:t>, который вытекает из склонности к фантазированию у лиц с </a:t>
            </a:r>
            <a:r>
              <a:rPr lang="ru-RU" sz="2000" dirty="0" err="1">
                <a:solidFill>
                  <a:schemeClr val="tx1"/>
                </a:solidFill>
              </a:rPr>
              <a:t>мифоманической</a:t>
            </a:r>
            <a:r>
              <a:rPr lang="ru-RU" sz="2000" dirty="0">
                <a:solidFill>
                  <a:schemeClr val="tx1"/>
                </a:solidFill>
              </a:rPr>
              <a:t> конституцией. Возникает остро — как бы по "интуиции, вдохновению и озарению". Восприятие не нарушено, больной полностью ориентирован относительно места и собственной личности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2000" b="1" dirty="0">
              <a:solidFill>
                <a:schemeClr val="tx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5) </a:t>
            </a:r>
            <a:r>
              <a:rPr lang="ru-RU" sz="2000" b="1" dirty="0" err="1" smtClean="0">
                <a:solidFill>
                  <a:schemeClr val="tx1"/>
                </a:solidFill>
              </a:rPr>
              <a:t>Сновидные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эпилептические </a:t>
            </a:r>
            <a:r>
              <a:rPr lang="ru-RU" sz="2000" b="1" dirty="0" smtClean="0">
                <a:solidFill>
                  <a:schemeClr val="tx1"/>
                </a:solidFill>
              </a:rPr>
              <a:t>приступы </a:t>
            </a:r>
            <a:r>
              <a:rPr lang="ru-RU" sz="2000" dirty="0" smtClean="0">
                <a:solidFill>
                  <a:schemeClr val="tx1"/>
                </a:solidFill>
              </a:rPr>
              <a:t>— </a:t>
            </a:r>
            <a:r>
              <a:rPr lang="ru-RU" sz="2000" dirty="0">
                <a:solidFill>
                  <a:schemeClr val="tx1"/>
                </a:solidFill>
              </a:rPr>
              <a:t>сновидения с преобладанием красного цвета, сопровождающие или заменяющие (эквиваленты) ночной эпилептический припадок. Они всегда стереотипны — с видением угрожающих образов в виде чудовищ, химер и частей собственного тела.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b="1" u="sng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4609" y="188640"/>
            <a:ext cx="59148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Нарушения воображения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63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583" y="764704"/>
            <a:ext cx="7704856" cy="59046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u="sng" dirty="0" smtClean="0">
                <a:solidFill>
                  <a:srgbClr val="002060"/>
                </a:solidFill>
              </a:rPr>
              <a:t>2. Патологические </a:t>
            </a:r>
            <a:r>
              <a:rPr lang="ru-RU" sz="2800" b="1" u="sng" dirty="0" smtClean="0">
                <a:solidFill>
                  <a:srgbClr val="002060"/>
                </a:solidFill>
              </a:rPr>
              <a:t>формы </a:t>
            </a:r>
            <a:r>
              <a:rPr lang="ru-RU" sz="2800" b="1" u="sng" dirty="0" smtClean="0">
                <a:solidFill>
                  <a:srgbClr val="002060"/>
                </a:solidFill>
              </a:rPr>
              <a:t>активного воображения: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Феномен патологической лживости (фантастической псевдологии).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457200" indent="-457200" algn="just">
              <a:buAutoNum type="arabicParenR"/>
            </a:pPr>
            <a:r>
              <a:rPr lang="ru-RU" sz="2400" b="1" dirty="0" err="1">
                <a:solidFill>
                  <a:schemeClr val="tx1"/>
                </a:solidFill>
              </a:rPr>
              <a:t>Фантазмы</a:t>
            </a:r>
            <a:r>
              <a:rPr lang="ru-RU" sz="2400" b="1" dirty="0">
                <a:solidFill>
                  <a:schemeClr val="tx1"/>
                </a:solidFill>
              </a:rPr>
              <a:t> психотические, </a:t>
            </a:r>
            <a:r>
              <a:rPr lang="ru-RU" sz="2400" dirty="0">
                <a:solidFill>
                  <a:schemeClr val="tx1"/>
                </a:solidFill>
              </a:rPr>
              <a:t>где воображаемое субъективно более устойчиво принимается за истину, и оно может переходить в целые сюжетные псевдологии и даже </a:t>
            </a:r>
            <a:r>
              <a:rPr lang="ru-RU" sz="2400" dirty="0" err="1">
                <a:solidFill>
                  <a:schemeClr val="tx1"/>
                </a:solidFill>
              </a:rPr>
              <a:t>бредоподобные</a:t>
            </a:r>
            <a:r>
              <a:rPr lang="ru-RU" sz="2400" dirty="0">
                <a:solidFill>
                  <a:schemeClr val="tx1"/>
                </a:solidFill>
              </a:rPr>
              <a:t> фантазии. Такие расстройства более характерны для различных органических заболеваний мозга с грубыми нарушениями памяти (прогрессивного паралича, сифилиса мозга, травм), а также эпилепсии и шизофрении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AutoNum type="arabicParenR"/>
            </a:pPr>
            <a:r>
              <a:rPr lang="ru-RU" sz="2400" b="1" dirty="0" err="1">
                <a:solidFill>
                  <a:schemeClr val="tx1"/>
                </a:solidFill>
              </a:rPr>
              <a:t>Фантазмы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непсихотические</a:t>
            </a:r>
            <a:r>
              <a:rPr lang="ru-RU" sz="2400" b="1" dirty="0">
                <a:solidFill>
                  <a:schemeClr val="tx1"/>
                </a:solidFill>
              </a:rPr>
              <a:t>, </a:t>
            </a:r>
            <a:r>
              <a:rPr lang="ru-RU" sz="2400" dirty="0">
                <a:solidFill>
                  <a:schemeClr val="tx1"/>
                </a:solidFill>
              </a:rPr>
              <a:t>где псевдология является сочетанием двух видов фантазирования: "для себя" ("бегство" в мир мечты от действительности) и "для других" (повышение собственной привлекательности), т.е. обладает как свойствами механизмов психологической защиты, так и свойствами "манипуляционных механизмов" другими </a:t>
            </a:r>
            <a:r>
              <a:rPr lang="ru-RU" sz="2400" dirty="0" smtClean="0">
                <a:solidFill>
                  <a:schemeClr val="tx1"/>
                </a:solidFill>
              </a:rPr>
              <a:t>людьми.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4609" y="188640"/>
            <a:ext cx="59148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Нарушения воображения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659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8060" y="1556792"/>
            <a:ext cx="426430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участие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972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0038" y="5157192"/>
            <a:ext cx="6584780" cy="936104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Придумайте текст к картинке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88" b="6154"/>
          <a:stretch/>
        </p:blipFill>
        <p:spPr>
          <a:xfrm>
            <a:off x="1547664" y="764704"/>
            <a:ext cx="5904656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68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0038" y="5157192"/>
            <a:ext cx="6584780" cy="936104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Придумайте текст к картинке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51" y="836712"/>
            <a:ext cx="6813662" cy="458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58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0038" y="5157192"/>
            <a:ext cx="6584780" cy="936104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О чём думают персонажи?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" t="13692" r="2121" b="2021"/>
          <a:stretch/>
        </p:blipFill>
        <p:spPr>
          <a:xfrm>
            <a:off x="1726124" y="620688"/>
            <a:ext cx="5472608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87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3049" y="1412776"/>
            <a:ext cx="6584780" cy="2088232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pPr lvl="0"/>
            <a:r>
              <a:rPr lang="ru-RU" sz="2400" b="1" dirty="0">
                <a:solidFill>
                  <a:schemeClr val="tx1"/>
                </a:solidFill>
              </a:rPr>
              <a:t>Инструкция: </a:t>
            </a:r>
          </a:p>
          <a:p>
            <a:pPr lvl="0"/>
            <a:r>
              <a:rPr lang="ru-RU" sz="2400" b="1" dirty="0">
                <a:solidFill>
                  <a:schemeClr val="tx1"/>
                </a:solidFill>
              </a:rPr>
              <a:t>Вам предлагается 12 вопросов теста. На них надо отвечать либо "да", либо "нет".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69874" y="116632"/>
            <a:ext cx="65779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Тест на определение 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уровня воображения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00CC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645024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14-17 очков</a:t>
            </a:r>
            <a:r>
              <a:rPr lang="ru-RU" sz="2000" dirty="0"/>
              <a:t>: у вас богатое воображение. Если вы сумеете применить его в жизни, то добьетесь больших творческих успехов. </a:t>
            </a:r>
          </a:p>
          <a:p>
            <a:pPr algn="just"/>
            <a:r>
              <a:rPr lang="ru-RU" sz="2000" b="1" dirty="0"/>
              <a:t>9-13 очков</a:t>
            </a:r>
            <a:r>
              <a:rPr lang="ru-RU" sz="2000" dirty="0"/>
              <a:t>: среднее воображение. Такое воображение встречается у очень многих людей. От вас и только от вас зависит, сумеете ли вы развить его.</a:t>
            </a:r>
          </a:p>
          <a:p>
            <a:pPr algn="just"/>
            <a:r>
              <a:rPr lang="ru-RU" sz="2000" b="1" dirty="0"/>
              <a:t>5-8 очков</a:t>
            </a:r>
            <a:r>
              <a:rPr lang="ru-RU" sz="2000" dirty="0"/>
              <a:t>: вы реалист в полном смысле этого слова. В облаках не витаете. Однако немного фантазии еще никому не вредило. Поэтому задумайтесь о себе.</a:t>
            </a:r>
          </a:p>
        </p:txBody>
      </p:sp>
    </p:spTree>
    <p:extLst>
      <p:ext uri="{BB962C8B-B14F-4D97-AF65-F5344CB8AC3E}">
        <p14:creationId xmlns:p14="http://schemas.microsoft.com/office/powerpoint/2010/main" val="160063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111970"/>
            <a:ext cx="7200800" cy="339715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- это </a:t>
            </a:r>
            <a:r>
              <a:rPr lang="ru-RU" b="1" dirty="0">
                <a:solidFill>
                  <a:schemeClr val="tx1"/>
                </a:solidFill>
              </a:rPr>
              <a:t>процесс создания новых образов</a:t>
            </a:r>
            <a:r>
              <a:rPr lang="ru-RU" dirty="0">
                <a:solidFill>
                  <a:schemeClr val="tx1"/>
                </a:solidFill>
              </a:rPr>
              <a:t>, таких предметов и явлений, которые никогда не воспринимались человеком ранее.</a:t>
            </a:r>
          </a:p>
          <a:p>
            <a:pPr algn="just"/>
            <a:r>
              <a:rPr lang="ru-RU" i="1" dirty="0">
                <a:solidFill>
                  <a:schemeClr val="tx1"/>
                </a:solidFill>
              </a:rPr>
              <a:t>Его суть состоит в том, что человек создает в своем сознании образ, которого пока в реальности еще не существует, а основой создания подобного образа является наш прошлый опыт, который мы получили, взаимодействуя с объективной реальностью.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81965" y="188640"/>
            <a:ext cx="4780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ВООБРАЖЕНИЕ</a:t>
            </a:r>
            <a:endParaRPr lang="ru-RU" sz="5400" b="1" cap="none" spc="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894015" y="4509120"/>
            <a:ext cx="7200800" cy="19633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Воображение тесно связано: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 </a:t>
            </a:r>
            <a:r>
              <a:rPr lang="ru-RU" u="sng" dirty="0" smtClean="0">
                <a:solidFill>
                  <a:schemeClr val="tx1"/>
                </a:solidFill>
              </a:rPr>
              <a:t>памятью и мышлением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 </a:t>
            </a:r>
            <a:r>
              <a:rPr lang="ru-RU" u="sng" dirty="0" smtClean="0">
                <a:solidFill>
                  <a:schemeClr val="tx1"/>
                </a:solidFill>
              </a:rPr>
              <a:t>эмоциональными переживаниями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 </a:t>
            </a:r>
            <a:r>
              <a:rPr lang="ru-RU" u="sng" dirty="0" smtClean="0">
                <a:solidFill>
                  <a:schemeClr val="tx1"/>
                </a:solidFill>
              </a:rPr>
              <a:t>реализацией волевых действий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896526"/>
            <a:ext cx="7632848" cy="534078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По </a:t>
            </a:r>
            <a:r>
              <a:rPr lang="ru-RU" b="1" dirty="0">
                <a:solidFill>
                  <a:srgbClr val="002060"/>
                </a:solidFill>
              </a:rPr>
              <a:t>степени произвольности (преднамеренности)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just">
              <a:buFontTx/>
              <a:buChar char="-"/>
            </a:pPr>
            <a:r>
              <a:rPr lang="ru-RU" b="1" u="sng" dirty="0" smtClean="0">
                <a:solidFill>
                  <a:schemeClr val="tx1"/>
                </a:solidFill>
              </a:rPr>
              <a:t>непроизвольное</a:t>
            </a:r>
            <a:r>
              <a:rPr lang="ru-RU" b="1" dirty="0" smtClean="0">
                <a:solidFill>
                  <a:schemeClr val="tx1"/>
                </a:solidFill>
              </a:rPr>
              <a:t> воображение </a:t>
            </a:r>
            <a:r>
              <a:rPr lang="ru-RU" b="1" dirty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образы рождаются непреднамеренно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r>
              <a:rPr lang="ru-RU" b="1" dirty="0" smtClean="0">
                <a:solidFill>
                  <a:schemeClr val="tx1"/>
                </a:solidFill>
              </a:rPr>
              <a:t>: сновидения, дремотное состояние;</a:t>
            </a:r>
          </a:p>
          <a:p>
            <a:pPr algn="just"/>
            <a:endParaRPr lang="ru-RU" b="1" dirty="0" smtClean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ru-RU" b="1" u="sng" dirty="0" smtClean="0">
                <a:solidFill>
                  <a:schemeClr val="tx1"/>
                </a:solidFill>
              </a:rPr>
              <a:t>произвольное</a:t>
            </a:r>
            <a:r>
              <a:rPr lang="ru-RU" b="1" dirty="0" smtClean="0">
                <a:solidFill>
                  <a:schemeClr val="tx1"/>
                </a:solidFill>
              </a:rPr>
              <a:t> воображение </a:t>
            </a:r>
            <a:r>
              <a:rPr lang="ru-RU" dirty="0" smtClean="0">
                <a:solidFill>
                  <a:schemeClr val="tx1"/>
                </a:solidFill>
              </a:rPr>
              <a:t>(образы </a:t>
            </a:r>
            <a:r>
              <a:rPr lang="ru-RU" dirty="0">
                <a:solidFill>
                  <a:schemeClr val="tx1"/>
                </a:solidFill>
              </a:rPr>
              <a:t>возникают в результате специального намерения</a:t>
            </a:r>
            <a:r>
              <a:rPr lang="ru-RU" dirty="0" smtClean="0">
                <a:solidFill>
                  <a:schemeClr val="tx1"/>
                </a:solidFill>
              </a:rPr>
              <a:t>): </a:t>
            </a:r>
            <a:r>
              <a:rPr lang="ru-RU" b="1" dirty="0" smtClean="0">
                <a:solidFill>
                  <a:schemeClr val="tx1"/>
                </a:solidFill>
              </a:rPr>
              <a:t>воссоздающее воображение, творческое воображение, мечта.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77220" y="188640"/>
            <a:ext cx="45895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Виды воображения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985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7488832" cy="547260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tx1"/>
                </a:solidFill>
              </a:rPr>
              <a:t>Воссоздающее воображение</a:t>
            </a:r>
            <a:r>
              <a:rPr lang="ru-RU" sz="2800" b="1" dirty="0" smtClean="0">
                <a:solidFill>
                  <a:schemeClr val="tx1"/>
                </a:solidFill>
              </a:rPr>
              <a:t>: </a:t>
            </a:r>
            <a:r>
              <a:rPr lang="ru-RU" sz="2800" dirty="0" smtClean="0">
                <a:solidFill>
                  <a:schemeClr val="tx1"/>
                </a:solidFill>
              </a:rPr>
              <a:t>воссоздание представления </a:t>
            </a:r>
            <a:r>
              <a:rPr lang="ru-RU" sz="2800" dirty="0">
                <a:solidFill>
                  <a:schemeClr val="tx1"/>
                </a:solidFill>
              </a:rPr>
              <a:t>объекта, как можно более полно </a:t>
            </a:r>
            <a:r>
              <a:rPr lang="ru-RU" sz="2800" dirty="0" smtClean="0">
                <a:solidFill>
                  <a:schemeClr val="tx1"/>
                </a:solidFill>
              </a:rPr>
              <a:t>соответствующего </a:t>
            </a:r>
            <a:r>
              <a:rPr lang="ru-RU" sz="2800" dirty="0">
                <a:solidFill>
                  <a:schemeClr val="tx1"/>
                </a:solidFill>
              </a:rPr>
              <a:t>его </a:t>
            </a:r>
            <a:r>
              <a:rPr lang="ru-RU" sz="2800" dirty="0" smtClean="0">
                <a:solidFill>
                  <a:schemeClr val="tx1"/>
                </a:solidFill>
              </a:rPr>
              <a:t>описанию.</a:t>
            </a:r>
          </a:p>
          <a:p>
            <a:pPr algn="just"/>
            <a:r>
              <a:rPr lang="ru-RU" sz="2800" b="1" dirty="0">
                <a:solidFill>
                  <a:schemeClr val="tx1"/>
                </a:solidFill>
              </a:rPr>
              <a:t>Творческое воображение: </a:t>
            </a:r>
            <a:r>
              <a:rPr lang="ru-RU" sz="2800" dirty="0">
                <a:solidFill>
                  <a:schemeClr val="tx1"/>
                </a:solidFill>
              </a:rPr>
              <a:t>преобразует представления и создает новые не по имеющемуся образцу, а самостоятельно намечая контуры создаваемого образа и выбирая для него необходимые </a:t>
            </a:r>
            <a:r>
              <a:rPr lang="ru-RU" sz="2800" dirty="0" smtClean="0">
                <a:solidFill>
                  <a:schemeClr val="tx1"/>
                </a:solidFill>
              </a:rPr>
              <a:t>материалы.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Мечта:</a:t>
            </a:r>
            <a:r>
              <a:rPr lang="ru-RU" sz="2800" dirty="0" smtClean="0">
                <a:solidFill>
                  <a:schemeClr val="tx1"/>
                </a:solidFill>
              </a:rPr>
              <a:t> особый вид произвольного воображения, самостоятельное создание новых образов.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6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60648"/>
            <a:ext cx="7920880" cy="1872208"/>
          </a:xfrm>
        </p:spPr>
        <p:txBody>
          <a:bodyPr>
            <a:normAutofit/>
          </a:bodyPr>
          <a:lstStyle/>
          <a:p>
            <a:pPr algn="just"/>
            <a:r>
              <a:rPr lang="ru-RU" sz="2400" i="1" dirty="0">
                <a:solidFill>
                  <a:schemeClr val="tx1"/>
                </a:solidFill>
              </a:rPr>
              <a:t>? Творческое воображение – это тоже создание новых образов. Чем же всё-таки мечта отличается от творческого </a:t>
            </a:r>
            <a:r>
              <a:rPr lang="ru-RU" sz="2400" i="1" dirty="0" smtClean="0">
                <a:solidFill>
                  <a:schemeClr val="tx1"/>
                </a:solidFill>
              </a:rPr>
              <a:t>воображения ? 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820090"/>
              </p:ext>
            </p:extLst>
          </p:nvPr>
        </p:nvGraphicFramePr>
        <p:xfrm>
          <a:off x="971600" y="1772816"/>
          <a:ext cx="7488832" cy="467335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44416"/>
                <a:gridCol w="3744416"/>
              </a:tblGrid>
              <a:tr h="88159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МЕЧТА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ТВОРЧЕСКОЕ</a:t>
                      </a:r>
                    </a:p>
                    <a:p>
                      <a:pPr algn="ctr"/>
                      <a:r>
                        <a:rPr lang="ru-RU" sz="2800" dirty="0" smtClean="0"/>
                        <a:t>ВООБРАЖЕНИЕ</a:t>
                      </a:r>
                      <a:endParaRPr lang="ru-RU" sz="2800" dirty="0"/>
                    </a:p>
                  </a:txBody>
                  <a:tcPr/>
                </a:tc>
              </a:tr>
              <a:tr h="893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человек создаёт образ</a:t>
                      </a:r>
                      <a:r>
                        <a:rPr lang="ru-RU" baseline="0" dirty="0" smtClean="0"/>
                        <a:t> желаемого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образах не всегда воплощаются желания их создателя</a:t>
                      </a:r>
                      <a:endParaRPr lang="ru-RU" dirty="0"/>
                    </a:p>
                  </a:txBody>
                  <a:tcPr/>
                </a:tc>
              </a:tr>
              <a:tr h="893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процесс воображения, не включенный в творческую деятельность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не дающий немедленно и непосредственно объективного продукта в виде художественного произведения, научного открытия, технического изобретения и пр.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процесс воображения, включённый в творческую деятельность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непосредственно дающий объективный продукт в виде художественного произведения, научного открытия, технического изобретения и пр.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2843808" y="4509120"/>
            <a:ext cx="0" cy="432048"/>
          </a:xfrm>
          <a:prstGeom prst="straightConnector1">
            <a:avLst/>
          </a:prstGeom>
          <a:ln w="254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732240" y="4441927"/>
            <a:ext cx="0" cy="432048"/>
          </a:xfrm>
          <a:prstGeom prst="straightConnector1">
            <a:avLst/>
          </a:prstGeom>
          <a:ln w="254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88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942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Wizard</cp:lastModifiedBy>
  <cp:revision>18</cp:revision>
  <dcterms:created xsi:type="dcterms:W3CDTF">2015-10-30T07:20:20Z</dcterms:created>
  <dcterms:modified xsi:type="dcterms:W3CDTF">2016-03-11T07:46:57Z</dcterms:modified>
</cp:coreProperties>
</file>