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61" r:id="rId9"/>
    <p:sldId id="262" r:id="rId10"/>
    <p:sldId id="277" r:id="rId11"/>
    <p:sldId id="263" r:id="rId12"/>
    <p:sldId id="26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1DC5-A921-4BFD-A70C-B1E475CAB10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6976864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Презентацию подготовила 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Манкова</a:t>
            </a:r>
            <a:r>
              <a:rPr lang="ru-RU" sz="2400" b="1" dirty="0" smtClean="0">
                <a:solidFill>
                  <a:schemeClr val="tx1"/>
                </a:solidFill>
              </a:rPr>
              <a:t> Н.И. </a:t>
            </a:r>
            <a:r>
              <a:rPr lang="ru-RU" sz="2400" dirty="0" smtClean="0">
                <a:solidFill>
                  <a:schemeClr val="tx1"/>
                </a:solidFill>
              </a:rPr>
              <a:t>старший воспитатель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МДОБО «Детский сад компенсирующего вида»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г.Гаврилов</a:t>
            </a:r>
            <a:r>
              <a:rPr lang="ru-RU" sz="2400" dirty="0" smtClean="0">
                <a:solidFill>
                  <a:schemeClr val="tx1"/>
                </a:solidFill>
              </a:rPr>
              <a:t>-Ям, 2015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980728"/>
            <a:ext cx="756123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Психолого-педагогический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практикум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7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8" y="925604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 smtClean="0">
                <a:solidFill>
                  <a:schemeClr val="tx1"/>
                </a:solidFill>
              </a:rPr>
              <a:t>Отвлекаемость</a:t>
            </a:r>
            <a:r>
              <a:rPr lang="ru-RU" sz="2400" dirty="0" smtClean="0">
                <a:solidFill>
                  <a:schemeClr val="tx1"/>
                </a:solidFill>
              </a:rPr>
              <a:t> (непроизвольное </a:t>
            </a:r>
            <a:r>
              <a:rPr lang="ru-RU" sz="2400" dirty="0">
                <a:solidFill>
                  <a:schemeClr val="tx1"/>
                </a:solidFill>
              </a:rPr>
              <a:t>перемещение внимания с одного объекта на </a:t>
            </a:r>
            <a:r>
              <a:rPr lang="ru-RU" sz="2400" dirty="0" smtClean="0">
                <a:solidFill>
                  <a:schemeClr val="tx1"/>
                </a:solidFill>
              </a:rPr>
              <a:t>другой</a:t>
            </a:r>
            <a:r>
              <a:rPr lang="ru-RU" sz="2400" dirty="0">
                <a:solidFill>
                  <a:schemeClr val="tx1"/>
                </a:solidFill>
              </a:rPr>
              <a:t>) – </a:t>
            </a:r>
            <a:r>
              <a:rPr lang="ru-RU" sz="2400" b="1" dirty="0">
                <a:solidFill>
                  <a:schemeClr val="tx1"/>
                </a:solidFill>
              </a:rPr>
              <a:t>внешняя</a:t>
            </a:r>
            <a:r>
              <a:rPr lang="ru-RU" sz="2400" dirty="0">
                <a:solidFill>
                  <a:schemeClr val="tx1"/>
                </a:solidFill>
              </a:rPr>
              <a:t> (возникает при действии посторонних раздражителей на человека, занятого в этот момент какой-либо </a:t>
            </a:r>
            <a:r>
              <a:rPr lang="ru-RU" sz="2400" dirty="0" smtClean="0">
                <a:solidFill>
                  <a:schemeClr val="tx1"/>
                </a:solidFill>
              </a:rPr>
              <a:t>деятельностью) </a:t>
            </a:r>
            <a:r>
              <a:rPr lang="ru-RU" sz="2400" dirty="0">
                <a:solidFill>
                  <a:schemeClr val="tx1"/>
                </a:solidFill>
              </a:rPr>
              <a:t>и </a:t>
            </a:r>
            <a:r>
              <a:rPr lang="ru-RU" sz="2400" b="1" dirty="0">
                <a:solidFill>
                  <a:schemeClr val="tx1"/>
                </a:solidFill>
              </a:rPr>
              <a:t>внутренняя</a:t>
            </a:r>
            <a:r>
              <a:rPr lang="ru-RU" sz="2400" dirty="0">
                <a:solidFill>
                  <a:schemeClr val="tx1"/>
                </a:solidFill>
              </a:rPr>
              <a:t> (возникает под влиянием сильных переживаний, посторонних эмоций, из-за отсутствия интереса и чувства ответственности за дело, которым в данный момент занят </a:t>
            </a:r>
            <a:r>
              <a:rPr lang="ru-RU" sz="2400" dirty="0" smtClean="0">
                <a:solidFill>
                  <a:schemeClr val="tx1"/>
                </a:solidFill>
              </a:rPr>
              <a:t>человек). 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b="1" u="sng" dirty="0" smtClean="0">
                <a:solidFill>
                  <a:schemeClr val="tx1"/>
                </a:solidFill>
              </a:rPr>
              <a:t>Рассеянность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b="1" dirty="0">
                <a:solidFill>
                  <a:schemeClr val="tx1"/>
                </a:solidFill>
              </a:rPr>
              <a:t>мнимая</a:t>
            </a:r>
            <a:r>
              <a:rPr lang="ru-RU" sz="2400" dirty="0">
                <a:solidFill>
                  <a:schemeClr val="tx1"/>
                </a:solidFill>
              </a:rPr>
              <a:t> (результат чрезмерного углубления в работу, когда человек ничего не замечает вокруг себя - ни окружающих людей и предметов, ни разнообразных явлений и </a:t>
            </a:r>
            <a:r>
              <a:rPr lang="ru-RU" sz="2400" dirty="0" smtClean="0">
                <a:solidFill>
                  <a:schemeClr val="tx1"/>
                </a:solidFill>
              </a:rPr>
              <a:t>событий) </a:t>
            </a:r>
            <a:r>
              <a:rPr lang="ru-RU" sz="2400" dirty="0">
                <a:solidFill>
                  <a:schemeClr val="tx1"/>
                </a:solidFill>
              </a:rPr>
              <a:t>и </a:t>
            </a:r>
            <a:r>
              <a:rPr lang="ru-RU" sz="2400" b="1" dirty="0">
                <a:solidFill>
                  <a:schemeClr val="tx1"/>
                </a:solidFill>
              </a:rPr>
              <a:t>подлинная</a:t>
            </a:r>
            <a:r>
              <a:rPr lang="ru-RU" sz="2400" dirty="0">
                <a:solidFill>
                  <a:schemeClr val="tx1"/>
                </a:solidFill>
              </a:rPr>
              <a:t> (когда человек не в состоянии ни на чем долго сосредоточиться, когда он постоянно переходит от одного объекта или явления к другому, ни на чем не </a:t>
            </a:r>
            <a:r>
              <a:rPr lang="ru-RU" sz="2400" dirty="0" smtClean="0">
                <a:solidFill>
                  <a:schemeClr val="tx1"/>
                </a:solidFill>
              </a:rPr>
              <a:t>задерживаясь).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9180" y="188640"/>
            <a:ext cx="45656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Свойства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40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3" y="764704"/>
            <a:ext cx="7704856" cy="5904656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sz="2800" b="1" u="sng" dirty="0">
                <a:solidFill>
                  <a:srgbClr val="002060"/>
                </a:solidFill>
              </a:rPr>
              <a:t>1.	</a:t>
            </a:r>
            <a:r>
              <a:rPr lang="ru-RU" sz="2800" b="1" u="sng" dirty="0" err="1">
                <a:solidFill>
                  <a:srgbClr val="002060"/>
                </a:solidFill>
              </a:rPr>
              <a:t>Гипердинамический</a:t>
            </a:r>
            <a:r>
              <a:rPr lang="ru-RU" sz="2800" b="1" u="sng" dirty="0">
                <a:solidFill>
                  <a:srgbClr val="002060"/>
                </a:solidFill>
              </a:rPr>
              <a:t> синдром (</a:t>
            </a:r>
            <a:r>
              <a:rPr lang="ru-RU" sz="2800" b="1" u="sng" dirty="0" err="1">
                <a:solidFill>
                  <a:srgbClr val="002060"/>
                </a:solidFill>
              </a:rPr>
              <a:t>гиперактивность</a:t>
            </a:r>
            <a:r>
              <a:rPr lang="ru-RU" sz="2800" b="1" u="sng" dirty="0">
                <a:solidFill>
                  <a:srgbClr val="002060"/>
                </a:solidFill>
              </a:rPr>
              <a:t>)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- проявляется в двигательной расторможенности, неусидчивости, непоседливости, импульсивности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800" b="1" u="sng" dirty="0" err="1">
                <a:solidFill>
                  <a:srgbClr val="002060"/>
                </a:solidFill>
              </a:rPr>
              <a:t>Церебрастенический</a:t>
            </a:r>
            <a:r>
              <a:rPr lang="ru-RU" sz="2800" b="1" u="sng" dirty="0">
                <a:solidFill>
                  <a:srgbClr val="002060"/>
                </a:solidFill>
              </a:rPr>
              <a:t> синдром.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      </a:t>
            </a:r>
            <a:r>
              <a:rPr lang="ru-RU" sz="2400" b="1" dirty="0">
                <a:solidFill>
                  <a:schemeClr val="tx1"/>
                </a:solidFill>
              </a:rPr>
              <a:t>2 варианта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solidFill>
                  <a:schemeClr val="tx1"/>
                </a:solidFill>
              </a:rPr>
              <a:t>астенический</a:t>
            </a:r>
            <a:r>
              <a:rPr lang="ru-RU" sz="2400" dirty="0">
                <a:solidFill>
                  <a:schemeClr val="tx1"/>
                </a:solidFill>
              </a:rPr>
              <a:t> (основное его проявление – повышенная утомляемость или истощаемость ребенка при психических нагрузках - ребенок становится вялым, малоподвижным, он бледнеет, старается прилечь),</a:t>
            </a:r>
          </a:p>
          <a:p>
            <a:pPr marL="342900" indent="-342900" algn="just">
              <a:buFontTx/>
              <a:buChar char="-"/>
            </a:pPr>
            <a:r>
              <a:rPr lang="ru-RU" sz="2400" i="1" dirty="0">
                <a:solidFill>
                  <a:schemeClr val="tx1"/>
                </a:solidFill>
              </a:rPr>
              <a:t>по </a:t>
            </a:r>
            <a:r>
              <a:rPr lang="ru-RU" sz="2400" i="1" dirty="0" err="1">
                <a:solidFill>
                  <a:schemeClr val="tx1"/>
                </a:solidFill>
              </a:rPr>
              <a:t>гипердинамическому</a:t>
            </a:r>
            <a:r>
              <a:rPr lang="ru-RU" sz="2400" i="1" dirty="0">
                <a:solidFill>
                  <a:schemeClr val="tx1"/>
                </a:solidFill>
              </a:rPr>
              <a:t> типу  </a:t>
            </a:r>
            <a:r>
              <a:rPr lang="ru-RU" sz="2400" dirty="0">
                <a:solidFill>
                  <a:schemeClr val="tx1"/>
                </a:solidFill>
              </a:rPr>
              <a:t>(когда на фоне усталости ребенок становится перевозбужденным,  </a:t>
            </a:r>
            <a:r>
              <a:rPr lang="ru-RU" sz="2400" dirty="0" err="1">
                <a:solidFill>
                  <a:schemeClr val="tx1"/>
                </a:solidFill>
              </a:rPr>
              <a:t>двигательно</a:t>
            </a:r>
            <a:r>
              <a:rPr lang="ru-RU" sz="2400" dirty="0">
                <a:solidFill>
                  <a:schemeClr val="tx1"/>
                </a:solidFill>
              </a:rPr>
              <a:t> расторможенным - про таких говорят: «Завелся», он не может остановиться пока дело не дойдет до скандала).</a:t>
            </a:r>
          </a:p>
          <a:p>
            <a:pPr marL="514350" indent="-514350" algn="just">
              <a:buAutoNum type="arabicPeriod"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2087" y="188640"/>
            <a:ext cx="51198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915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24744"/>
            <a:ext cx="6840760" cy="42484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Привести </a:t>
            </a:r>
            <a:r>
              <a:rPr lang="ru-RU" b="1" dirty="0" smtClean="0">
                <a:solidFill>
                  <a:schemeClr val="tx1"/>
                </a:solidFill>
              </a:rPr>
              <a:t>примеры игровых заданий </a:t>
            </a:r>
            <a:r>
              <a:rPr lang="ru-RU" dirty="0" smtClean="0">
                <a:solidFill>
                  <a:schemeClr val="tx1"/>
                </a:solidFill>
              </a:rPr>
              <a:t>для дошкольников, направленных на развитие: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устойчивости внимания,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концентрации внимания,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распределения внимания,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переключения внимания.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329" y="188640"/>
            <a:ext cx="5241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Практическое задание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59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060" y="1556792"/>
            <a:ext cx="42643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участие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7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6584780" cy="5328592"/>
          </a:xfrm>
        </p:spPr>
        <p:txBody>
          <a:bodyPr>
            <a:normAutofit fontScale="925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«Махараджа выбирал себе министра. Он возьмет того, кто пройдет по стене вокруг города с большим сосудом, доверху наполненным молоком и не прольет ни капли. Многие ходили, и по дороге их окликали, пугали, отвлекали и они проливали. «Это не министры»,- говорил махараджа. Но вот пошел один. Ни крики, ни </a:t>
            </a:r>
            <a:r>
              <a:rPr lang="ru-RU" sz="2400" dirty="0" err="1">
                <a:solidFill>
                  <a:schemeClr val="tx1"/>
                </a:solidFill>
              </a:rPr>
              <a:t>пугания</a:t>
            </a:r>
            <a:r>
              <a:rPr lang="ru-RU" sz="2400" dirty="0">
                <a:solidFill>
                  <a:schemeClr val="tx1"/>
                </a:solidFill>
              </a:rPr>
              <a:t>, ни хитрости не отвлекали его глаз от переполненного сосуда. «Стреляйте», - крикнул повелитель. Стреляли, но и это не помогло.  «Это министр»,- сказал махараджа.  «Ты слышал крики?», - спросили его. «Нет». «Ты видел, как тебя пугали?». «Нет, я смотрел на молоко». «Ты слышал выстрелы?» «Нет, я смотрел на молоко».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6865" y="188640"/>
            <a:ext cx="5730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Индийская притча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66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11970"/>
            <a:ext cx="6584780" cy="548538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Внимание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направленность и сосредоточенность сознания на определённых объектах или деятельности пи отвлечении от всего остального.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Внимание</a:t>
            </a:r>
            <a:r>
              <a:rPr lang="ru-RU" dirty="0" smtClean="0">
                <a:solidFill>
                  <a:srgbClr val="002060"/>
                </a:solidFill>
              </a:rPr>
              <a:t> н</a:t>
            </a:r>
            <a:r>
              <a:rPr lang="ru-RU" dirty="0" smtClean="0">
                <a:solidFill>
                  <a:schemeClr val="tx1"/>
                </a:solidFill>
              </a:rPr>
              <a:t>е </a:t>
            </a:r>
            <a:r>
              <a:rPr lang="ru-RU" dirty="0">
                <a:solidFill>
                  <a:schemeClr val="tx1"/>
                </a:solidFill>
              </a:rPr>
              <a:t>имеет своего «продукта». Качественно – количественная оценка внимания может быть произведена лишь через продуктивность памяти, мыслительной деятельности, восприятия. </a:t>
            </a:r>
            <a:r>
              <a:rPr lang="ru-RU" b="1" dirty="0">
                <a:solidFill>
                  <a:srgbClr val="002060"/>
                </a:solidFill>
              </a:rPr>
              <a:t>Внимание</a:t>
            </a:r>
            <a:r>
              <a:rPr lang="ru-RU" dirty="0">
                <a:solidFill>
                  <a:schemeClr val="tx1"/>
                </a:solidFill>
              </a:rPr>
              <a:t> – тот процесс, который поддерживает контроль за четким и организованным протеканием психической деятельности.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3967" y="188640"/>
            <a:ext cx="3716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ВНИМАНИЕ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2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6584780" cy="4896544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u="sng" dirty="0" smtClean="0">
                <a:solidFill>
                  <a:srgbClr val="002060"/>
                </a:solidFill>
              </a:rPr>
              <a:t>В зависимости от волевых усилий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b="1" dirty="0">
                <a:solidFill>
                  <a:schemeClr val="tx1"/>
                </a:solidFill>
              </a:rPr>
              <a:t>произвольное </a:t>
            </a:r>
            <a:r>
              <a:rPr lang="ru-RU" dirty="0">
                <a:solidFill>
                  <a:schemeClr val="tx1"/>
                </a:solidFill>
              </a:rPr>
              <a:t>(внимание, возникающее вследствие сознательно поставленной цели, требующее волевых усилий),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непроизвольное </a:t>
            </a:r>
            <a:r>
              <a:rPr lang="ru-RU" dirty="0">
                <a:solidFill>
                  <a:schemeClr val="tx1"/>
                </a:solidFill>
              </a:rPr>
              <a:t>(непреднамеренное внимание, возникающее без всякого намерения человека, без заранее поставленной цели, не требующее волевых усилий).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4699" y="188640"/>
            <a:ext cx="37946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Виды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8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052736"/>
            <a:ext cx="7344816" cy="489654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Непроизвольное (</a:t>
            </a:r>
            <a:r>
              <a:rPr lang="ru-RU" sz="2800" b="1" dirty="0">
                <a:solidFill>
                  <a:schemeClr val="tx1"/>
                </a:solidFill>
              </a:rPr>
              <a:t>пассивное, вынужденное)  внимание </a:t>
            </a:r>
            <a:r>
              <a:rPr lang="ru-RU" sz="2800" b="1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наиболее простой вид внимания.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Причины возникновения непроизвольного внимания: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воздействие внешнего раздражителя (его сила, новизна, необычность и т.д.),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соответствие внешнего раздражителя внутреннему состоянию человека,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общая направленность личности,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чувства, которые вызывает у нас воздействующий раздражитель.</a:t>
            </a:r>
          </a:p>
        </p:txBody>
      </p:sp>
    </p:spTree>
    <p:extLst>
      <p:ext uri="{BB962C8B-B14F-4D97-AF65-F5344CB8AC3E}">
        <p14:creationId xmlns:p14="http://schemas.microsoft.com/office/powerpoint/2010/main" val="22377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052736"/>
            <a:ext cx="7344816" cy="489654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Произвольное (активное) внимание </a:t>
            </a:r>
            <a:r>
              <a:rPr lang="ru-RU" sz="2800" dirty="0" smtClean="0">
                <a:solidFill>
                  <a:schemeClr val="tx1"/>
                </a:solidFill>
              </a:rPr>
              <a:t>у ребёнка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формируется при его общении с взрослыми.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Произвольное внимание тесно связано  с речью. 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Произвольное внимание           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Интерес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Послепроизвольное</a:t>
            </a:r>
            <a:r>
              <a:rPr lang="ru-RU" sz="2400" b="1" dirty="0" smtClean="0">
                <a:solidFill>
                  <a:schemeClr val="tx1"/>
                </a:solidFill>
              </a:rPr>
              <a:t> внимание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27984" y="3284984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22513" y="4149080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8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6584780" cy="4896544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 smtClean="0">
                <a:solidFill>
                  <a:srgbClr val="002060"/>
                </a:solidFill>
              </a:rPr>
              <a:t>В зависимости от характера объекта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- внешнее </a:t>
            </a:r>
            <a:r>
              <a:rPr lang="ru-RU" dirty="0">
                <a:solidFill>
                  <a:schemeClr val="tx1"/>
                </a:solidFill>
              </a:rPr>
              <a:t>(внимание, направленное направлено на окружающие нас предметы, </a:t>
            </a:r>
            <a:r>
              <a:rPr lang="ru-RU" dirty="0" smtClean="0">
                <a:solidFill>
                  <a:schemeClr val="tx1"/>
                </a:solidFill>
              </a:rPr>
              <a:t>явления),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внутреннее </a:t>
            </a:r>
            <a:r>
              <a:rPr lang="ru-RU" dirty="0" smtClean="0">
                <a:solidFill>
                  <a:schemeClr val="tx1"/>
                </a:solidFill>
              </a:rPr>
              <a:t>(внимание</a:t>
            </a:r>
            <a:r>
              <a:rPr lang="ru-RU" dirty="0">
                <a:solidFill>
                  <a:schemeClr val="tx1"/>
                </a:solidFill>
              </a:rPr>
              <a:t>, направленное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собственные мысли и переживания).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4699" y="188640"/>
            <a:ext cx="37946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Виды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953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7" y="1124744"/>
            <a:ext cx="7704856" cy="590465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b="1" u="sng" dirty="0" smtClean="0">
                <a:solidFill>
                  <a:srgbClr val="002060"/>
                </a:solidFill>
              </a:rPr>
              <a:t>Устойчивость </a:t>
            </a:r>
          </a:p>
          <a:p>
            <a:pPr marL="457200" indent="-457200" algn="just">
              <a:buAutoNum type="arabicPeriod" startAt="2"/>
            </a:pPr>
            <a:r>
              <a:rPr lang="ru-RU" b="1" u="sng" dirty="0" smtClean="0">
                <a:solidFill>
                  <a:srgbClr val="002060"/>
                </a:solidFill>
              </a:rPr>
              <a:t>Концентрация</a:t>
            </a:r>
          </a:p>
          <a:p>
            <a:pPr marL="457200" indent="-457200" algn="just">
              <a:buAutoNum type="arabicPeriod" startAt="2"/>
            </a:pPr>
            <a:r>
              <a:rPr lang="ru-RU" b="1" u="sng" dirty="0" smtClean="0">
                <a:solidFill>
                  <a:srgbClr val="002060"/>
                </a:solidFill>
              </a:rPr>
              <a:t>Распределение</a:t>
            </a:r>
          </a:p>
          <a:p>
            <a:pPr marL="457200" indent="-457200" algn="just">
              <a:buAutoNum type="arabicPeriod" startAt="2"/>
            </a:pPr>
            <a:r>
              <a:rPr lang="ru-RU" b="1" u="sng" dirty="0" smtClean="0">
                <a:solidFill>
                  <a:srgbClr val="002060"/>
                </a:solidFill>
              </a:rPr>
              <a:t>Переключение</a:t>
            </a:r>
          </a:p>
          <a:p>
            <a:pPr marL="457200" indent="-457200" algn="just">
              <a:buAutoNum type="arabicPeriod" startAt="2"/>
            </a:pPr>
            <a:r>
              <a:rPr lang="ru-RU" b="1" u="sng" dirty="0" smtClean="0">
                <a:solidFill>
                  <a:srgbClr val="002060"/>
                </a:solidFill>
              </a:rPr>
              <a:t>Объём</a:t>
            </a:r>
          </a:p>
          <a:p>
            <a:pPr marL="457200" indent="-457200" algn="just">
              <a:buAutoNum type="arabicPeriod" startAt="2"/>
            </a:pPr>
            <a:r>
              <a:rPr lang="ru-RU" b="1" u="sng" dirty="0" smtClean="0">
                <a:solidFill>
                  <a:srgbClr val="002060"/>
                </a:solidFill>
              </a:rPr>
              <a:t>Избирательность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algn="just">
              <a:buAutoNum type="arabicPeriod" startAt="2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9179" y="188640"/>
            <a:ext cx="45656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Свойства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29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588" y="925604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ru-RU" sz="2000" b="1" u="sng" dirty="0" smtClean="0">
                <a:solidFill>
                  <a:schemeClr val="tx1"/>
                </a:solidFill>
              </a:rPr>
              <a:t>Устойчивость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способность определенное </a:t>
            </a:r>
            <a:r>
              <a:rPr lang="ru-RU" sz="2000" dirty="0">
                <a:solidFill>
                  <a:schemeClr val="tx1"/>
                </a:solidFill>
              </a:rPr>
              <a:t>время сосредоточиваться на одном и том же объекте</a:t>
            </a:r>
            <a:r>
              <a:rPr lang="ru-RU" sz="2000" dirty="0" smtClean="0">
                <a:solidFill>
                  <a:schemeClr val="tx1"/>
                </a:solidFill>
              </a:rPr>
              <a:t>. Устойчивость внимания </a:t>
            </a:r>
            <a:r>
              <a:rPr lang="ru-RU" sz="2000" dirty="0">
                <a:solidFill>
                  <a:schemeClr val="tx1"/>
                </a:solidFill>
              </a:rPr>
              <a:t>зависит </a:t>
            </a:r>
            <a:r>
              <a:rPr lang="ru-RU" sz="2000" dirty="0" smtClean="0">
                <a:solidFill>
                  <a:schemeClr val="tx1"/>
                </a:solidFill>
              </a:rPr>
              <a:t>от степени </a:t>
            </a:r>
            <a:r>
              <a:rPr lang="ru-RU" sz="2000" dirty="0">
                <a:solidFill>
                  <a:schemeClr val="tx1"/>
                </a:solidFill>
              </a:rPr>
              <a:t>трудности </a:t>
            </a:r>
            <a:r>
              <a:rPr lang="ru-RU" sz="2000" dirty="0" smtClean="0">
                <a:solidFill>
                  <a:schemeClr val="tx1"/>
                </a:solidFill>
              </a:rPr>
              <a:t>материала, </a:t>
            </a:r>
            <a:r>
              <a:rPr lang="ru-RU" sz="2000" dirty="0">
                <a:solidFill>
                  <a:schemeClr val="tx1"/>
                </a:solidFill>
              </a:rPr>
              <a:t>его </a:t>
            </a:r>
            <a:r>
              <a:rPr lang="ru-RU" sz="2000" dirty="0" smtClean="0">
                <a:solidFill>
                  <a:schemeClr val="tx1"/>
                </a:solidFill>
              </a:rPr>
              <a:t>понятности, отношения </a:t>
            </a:r>
            <a:r>
              <a:rPr lang="ru-RU" sz="2000" dirty="0">
                <a:solidFill>
                  <a:schemeClr val="tx1"/>
                </a:solidFill>
              </a:rPr>
              <a:t>к нему со стороны субъекта, а также </a:t>
            </a:r>
            <a:r>
              <a:rPr lang="ru-RU" sz="2000" dirty="0" smtClean="0">
                <a:solidFill>
                  <a:schemeClr val="tx1"/>
                </a:solidFill>
              </a:rPr>
              <a:t>индивидуальных особенностей </a:t>
            </a:r>
            <a:r>
              <a:rPr lang="ru-RU" sz="2000" dirty="0">
                <a:solidFill>
                  <a:schemeClr val="tx1"/>
                </a:solidFill>
              </a:rPr>
              <a:t>личности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u="sng" dirty="0" smtClean="0">
                <a:solidFill>
                  <a:schemeClr val="tx1"/>
                </a:solidFill>
              </a:rPr>
              <a:t>Концентрация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степень или интенсивность сосредоточенности внимания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u="sng" dirty="0">
                <a:solidFill>
                  <a:schemeClr val="tx1"/>
                </a:solidFill>
              </a:rPr>
              <a:t>Распределение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– способность </a:t>
            </a:r>
            <a:r>
              <a:rPr lang="ru-RU" sz="2000" dirty="0">
                <a:solidFill>
                  <a:schemeClr val="tx1"/>
                </a:solidFill>
              </a:rPr>
              <a:t>человека выполнять несколько видов деятельности одновременно.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u="sng" dirty="0">
                <a:solidFill>
                  <a:schemeClr val="tx1"/>
                </a:solidFill>
              </a:rPr>
              <a:t>Переключение</a:t>
            </a:r>
            <a:r>
              <a:rPr lang="ru-RU" sz="2000" dirty="0">
                <a:solidFill>
                  <a:schemeClr val="tx1"/>
                </a:solidFill>
              </a:rPr>
              <a:t> – сознательное и осмысленное перемещение внимания с одного объекта на </a:t>
            </a:r>
            <a:r>
              <a:rPr lang="ru-RU" sz="2000" dirty="0" smtClean="0">
                <a:solidFill>
                  <a:schemeClr val="tx1"/>
                </a:solidFill>
              </a:rPr>
              <a:t>другой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b="1" u="sng" dirty="0" smtClean="0">
                <a:solidFill>
                  <a:schemeClr val="tx1"/>
                </a:solidFill>
              </a:rPr>
              <a:t>Объём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>
                <a:solidFill>
                  <a:schemeClr val="tx1"/>
                </a:solidFill>
              </a:rPr>
              <a:t>количество объектов, которые мы можем охватить с достаточной ясностью одновременно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u="sng" dirty="0">
                <a:solidFill>
                  <a:schemeClr val="tx1"/>
                </a:solidFill>
              </a:rPr>
              <a:t>Избирательность</a:t>
            </a:r>
            <a:r>
              <a:rPr lang="ru-RU" sz="2000" dirty="0">
                <a:solidFill>
                  <a:schemeClr val="tx1"/>
                </a:solidFill>
              </a:rPr>
              <a:t> – выделение из поступающей информации той, которая нужна человеку в данный момент.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9180" y="188640"/>
            <a:ext cx="45656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Свойства внимания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926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638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2015-10-30T07:20:20Z</dcterms:created>
  <dcterms:modified xsi:type="dcterms:W3CDTF">2015-12-03T19:04:21Z</dcterms:modified>
</cp:coreProperties>
</file>