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86" r:id="rId7"/>
    <p:sldId id="279" r:id="rId8"/>
    <p:sldId id="280" r:id="rId9"/>
    <p:sldId id="281" r:id="rId10"/>
    <p:sldId id="282" r:id="rId11"/>
    <p:sldId id="283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6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0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2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0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1DC5-A921-4BFD-A70C-B1E475CAB10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688E1-2C4A-487D-9201-8A31B2E26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4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488832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Манкова</a:t>
            </a:r>
            <a:r>
              <a:rPr lang="ru-RU" sz="2000" b="1" dirty="0" smtClean="0">
                <a:solidFill>
                  <a:schemeClr val="tx1"/>
                </a:solidFill>
              </a:rPr>
              <a:t> Н.И.  - </a:t>
            </a:r>
            <a:r>
              <a:rPr lang="ru-RU" sz="2000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МДОБУ «Детский сад компенсирующего вида «Золотой ключик»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г.Гаврилов</a:t>
            </a:r>
            <a:r>
              <a:rPr lang="ru-RU" sz="2000" dirty="0" smtClean="0">
                <a:solidFill>
                  <a:schemeClr val="tx1"/>
                </a:solidFill>
              </a:rPr>
              <a:t>-Ям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2017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980728"/>
            <a:ext cx="756123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Психолого-педагогический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практикум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7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0612" y="8531"/>
            <a:ext cx="3182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Нарушения речи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3" y="980728"/>
            <a:ext cx="803942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16416"/>
            <a:ext cx="6944820" cy="57369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u="sng" dirty="0">
                <a:solidFill>
                  <a:srgbClr val="000099"/>
                </a:solidFill>
              </a:rPr>
              <a:t>Классификация </a:t>
            </a:r>
            <a:r>
              <a:rPr lang="ru-RU" b="1" u="sng" dirty="0" err="1">
                <a:solidFill>
                  <a:srgbClr val="000099"/>
                </a:solidFill>
              </a:rPr>
              <a:t>М.Е.Хватцева</a:t>
            </a:r>
            <a:r>
              <a:rPr lang="ru-RU" b="1" u="sng" dirty="0">
                <a:solidFill>
                  <a:srgbClr val="000099"/>
                </a:solidFill>
              </a:rPr>
              <a:t>: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b="1" dirty="0">
                <a:solidFill>
                  <a:schemeClr val="tx1"/>
                </a:solidFill>
              </a:rPr>
              <a:t> органические</a:t>
            </a:r>
            <a:r>
              <a:rPr lang="ru-RU" dirty="0">
                <a:solidFill>
                  <a:schemeClr val="tx1"/>
                </a:solidFill>
              </a:rPr>
              <a:t> (центральные и периферические),</a:t>
            </a:r>
          </a:p>
          <a:p>
            <a:pPr marL="457200" indent="-457200" algn="just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функциональные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психоневрологические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социально-психологические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u="sng" dirty="0">
                <a:solidFill>
                  <a:srgbClr val="000099"/>
                </a:solidFill>
              </a:rPr>
              <a:t>Классификация </a:t>
            </a:r>
            <a:r>
              <a:rPr lang="ru-RU" b="1" u="sng" dirty="0" smtClean="0">
                <a:solidFill>
                  <a:srgbClr val="000099"/>
                </a:solidFill>
              </a:rPr>
              <a:t>по </a:t>
            </a:r>
            <a:r>
              <a:rPr lang="ru-RU" b="1" u="sng" dirty="0" smtClean="0">
                <a:solidFill>
                  <a:srgbClr val="000099"/>
                </a:solidFill>
              </a:rPr>
              <a:t>времени: </a:t>
            </a:r>
            <a:endParaRPr lang="ru-RU" b="1" u="sng" dirty="0">
              <a:solidFill>
                <a:srgbClr val="000099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пренатальные</a:t>
            </a:r>
            <a:r>
              <a:rPr lang="ru-RU" dirty="0" smtClean="0">
                <a:solidFill>
                  <a:schemeClr val="tx1"/>
                </a:solidFill>
              </a:rPr>
              <a:t>, т.е. внутриутробные патологии (врождённые аномалии развития и генетическая патология),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- натальные</a:t>
            </a:r>
            <a:r>
              <a:rPr lang="ru-RU" dirty="0" smtClean="0">
                <a:solidFill>
                  <a:schemeClr val="tx1"/>
                </a:solidFill>
              </a:rPr>
              <a:t>, т.е. в момент рождения (асфиксия, акушерские ошибки),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постнатальные</a:t>
            </a:r>
            <a:r>
              <a:rPr lang="ru-RU" dirty="0" smtClean="0">
                <a:solidFill>
                  <a:schemeClr val="tx1"/>
                </a:solidFill>
              </a:rPr>
              <a:t>, т.е. после рождения (тяжёлые заболевания, травмы, </a:t>
            </a:r>
            <a:r>
              <a:rPr lang="ru-RU" dirty="0" err="1" smtClean="0">
                <a:solidFill>
                  <a:schemeClr val="tx1"/>
                </a:solidFill>
              </a:rPr>
              <a:t>психотравмы</a:t>
            </a:r>
            <a:r>
              <a:rPr lang="ru-RU" dirty="0" smtClean="0">
                <a:solidFill>
                  <a:schemeClr val="tx1"/>
                </a:solidFill>
              </a:rPr>
              <a:t>, психическая депривация, лечение большими дозами антибиотиков).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2374" y="8531"/>
            <a:ext cx="55793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Причины речевых нарушений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33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060" y="1556792"/>
            <a:ext cx="42643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участие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7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64896" cy="6264696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>
                <a:solidFill>
                  <a:srgbClr val="000099"/>
                </a:solidFill>
              </a:rPr>
              <a:t>«Слово – одно из величайших орудий человека. Бессильное само по себе, оно становится могучим и неотразимым, сказанное умело, искренне и вовремя» (</a:t>
            </a:r>
            <a:r>
              <a:rPr lang="ru-RU" sz="2400" b="1" dirty="0">
                <a:solidFill>
                  <a:srgbClr val="000099"/>
                </a:solidFill>
              </a:rPr>
              <a:t>А.Ф. Кони</a:t>
            </a:r>
            <a:r>
              <a:rPr lang="ru-RU" sz="2400" dirty="0">
                <a:solidFill>
                  <a:srgbClr val="000099"/>
                </a:solidFill>
              </a:rPr>
              <a:t>).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smtClean="0">
                <a:solidFill>
                  <a:schemeClr val="tx1"/>
                </a:solidFill>
              </a:rPr>
              <a:t>«Скажи </a:t>
            </a:r>
            <a:r>
              <a:rPr lang="ru-RU" sz="2400" dirty="0">
                <a:solidFill>
                  <a:schemeClr val="tx1"/>
                </a:solidFill>
              </a:rPr>
              <a:t>мне слово – и я скажу, кто ты</a:t>
            </a:r>
            <a:r>
              <a:rPr lang="ru-RU" sz="2400" dirty="0" smtClean="0">
                <a:solidFill>
                  <a:schemeClr val="tx1"/>
                </a:solidFill>
              </a:rPr>
              <a:t>!»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Сократ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smtClean="0">
                <a:solidFill>
                  <a:srgbClr val="000099"/>
                </a:solidFill>
              </a:rPr>
              <a:t>«Есть </a:t>
            </a:r>
            <a:r>
              <a:rPr lang="ru-RU" sz="2400" dirty="0">
                <a:solidFill>
                  <a:srgbClr val="000099"/>
                </a:solidFill>
              </a:rPr>
              <a:t>люди, говорящие красиво, но пишущие далеко не так. Это происходит потому, что место, слушатель и прочее разгорячают их и извлекают из их ума больше, чем они могли бы дать без этого </a:t>
            </a:r>
            <a:r>
              <a:rPr lang="ru-RU" sz="2400" dirty="0" smtClean="0">
                <a:solidFill>
                  <a:srgbClr val="000099"/>
                </a:solidFill>
              </a:rPr>
              <a:t>тепла» </a:t>
            </a:r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ru-RU" sz="2400" b="1" dirty="0">
                <a:solidFill>
                  <a:srgbClr val="000099"/>
                </a:solidFill>
              </a:rPr>
              <a:t>Б. Паскаль</a:t>
            </a:r>
            <a:r>
              <a:rPr lang="ru-RU" sz="2400" dirty="0">
                <a:solidFill>
                  <a:srgbClr val="000099"/>
                </a:solidFill>
              </a:rPr>
              <a:t>)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smtClean="0">
                <a:solidFill>
                  <a:schemeClr val="tx1"/>
                </a:solidFill>
              </a:rPr>
              <a:t>«Те</a:t>
            </a:r>
            <a:r>
              <a:rPr lang="ru-RU" sz="2400" dirty="0">
                <a:solidFill>
                  <a:schemeClr val="tx1"/>
                </a:solidFill>
              </a:rPr>
              <a:t>, кто уверяет, что имеет в голове много мыслей, но выразить их не умеет из-за отсутствия красноречия, - не научились понимать самих </a:t>
            </a:r>
            <a:r>
              <a:rPr lang="ru-RU" sz="2400" dirty="0" smtClean="0">
                <a:solidFill>
                  <a:schemeClr val="tx1"/>
                </a:solidFill>
              </a:rPr>
              <a:t>себя»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b="1" dirty="0" err="1">
                <a:solidFill>
                  <a:schemeClr val="tx1"/>
                </a:solidFill>
              </a:rPr>
              <a:t>М.Монтень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</a:rPr>
              <a:t>•	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smtClean="0">
                <a:solidFill>
                  <a:srgbClr val="000099"/>
                </a:solidFill>
              </a:rPr>
              <a:t>Кто </a:t>
            </a:r>
            <a:r>
              <a:rPr lang="ru-RU" sz="2400" dirty="0">
                <a:solidFill>
                  <a:srgbClr val="000099"/>
                </a:solidFill>
              </a:rPr>
              <a:t>из нас не хочет научиться говорить красноречиво и убедительно! Ведь слово сопровождает нас повсюду, а наш язык – признак ума или глупости. Всякая интеллектуальная профессия – речевая, поэтому «цветами красноречия усыпан путь в любой карьере» (</a:t>
            </a:r>
            <a:r>
              <a:rPr lang="ru-RU" sz="2400" b="1" dirty="0" err="1">
                <a:solidFill>
                  <a:srgbClr val="000099"/>
                </a:solidFill>
              </a:rPr>
              <a:t>А.П.Чехов</a:t>
            </a:r>
            <a:r>
              <a:rPr lang="ru-RU" sz="2400" dirty="0">
                <a:solidFill>
                  <a:srgbClr val="000099"/>
                </a:solidFill>
              </a:rPr>
              <a:t>).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</a:rPr>
              <a:t>•</a:t>
            </a: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«Кто </a:t>
            </a:r>
            <a:r>
              <a:rPr lang="ru-RU" sz="2400" dirty="0">
                <a:solidFill>
                  <a:schemeClr val="tx1"/>
                </a:solidFill>
              </a:rPr>
              <a:t>не умеет говорить, карьеры не </a:t>
            </a:r>
            <a:r>
              <a:rPr lang="ru-RU" sz="2400" dirty="0" smtClean="0">
                <a:solidFill>
                  <a:schemeClr val="tx1"/>
                </a:solidFill>
              </a:rPr>
              <a:t>сделает»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Наполеон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66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632848" cy="49685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Язык</a:t>
            </a:r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это система условных символов, с помощью которых передаются сочетания звуков, имеющих для людей определенное значение и смысл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Речь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это процесс использования языка в целях общения людей.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1834" y="188640"/>
            <a:ext cx="410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РЕЧЬ И ЯЗЫК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2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96526"/>
            <a:ext cx="8622583" cy="5185581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2080111" y="188640"/>
            <a:ext cx="4852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Классификация речи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99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85852"/>
            <a:ext cx="7992888" cy="576064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Внешняя и внутренняя речь.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Внешняя </a:t>
            </a:r>
            <a:r>
              <a:rPr lang="ru-RU" b="1" dirty="0">
                <a:solidFill>
                  <a:schemeClr val="tx1"/>
                </a:solidFill>
              </a:rPr>
              <a:t>речь </a:t>
            </a:r>
            <a:r>
              <a:rPr lang="ru-RU" dirty="0">
                <a:solidFill>
                  <a:schemeClr val="tx1"/>
                </a:solidFill>
              </a:rPr>
              <a:t>(экспрессивная) </a:t>
            </a:r>
            <a:r>
              <a:rPr lang="ru-RU" dirty="0" smtClean="0">
                <a:solidFill>
                  <a:schemeClr val="tx1"/>
                </a:solidFill>
              </a:rPr>
              <a:t>– процесс общения</a:t>
            </a:r>
            <a:r>
              <a:rPr lang="ru-RU" dirty="0">
                <a:solidFill>
                  <a:schemeClr val="tx1"/>
                </a:solidFill>
              </a:rPr>
              <a:t>, обмена информацией.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Внутренняя речь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импрессивная</a:t>
            </a:r>
            <a:r>
              <a:rPr lang="ru-RU" dirty="0" smtClean="0">
                <a:solidFill>
                  <a:schemeClr val="tx1"/>
                </a:solidFill>
              </a:rPr>
              <a:t>) – внутренний беззвучный процесс.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2.  </a:t>
            </a:r>
            <a:r>
              <a:rPr lang="ru-RU" b="1" u="sng" dirty="0" smtClean="0">
                <a:solidFill>
                  <a:srgbClr val="000099"/>
                </a:solidFill>
              </a:rPr>
              <a:t>Устная и письменная речь</a:t>
            </a:r>
            <a:r>
              <a:rPr lang="ru-RU" b="1" u="sng" dirty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Формы устной речи: монолог и диалог.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Диало</a:t>
            </a:r>
            <a:r>
              <a:rPr lang="ru-RU" dirty="0" smtClean="0">
                <a:solidFill>
                  <a:schemeClr val="tx1"/>
                </a:solidFill>
              </a:rPr>
              <a:t>г – разговорная форма речи, наиболее простая.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Монолог</a:t>
            </a:r>
            <a:r>
              <a:rPr lang="ru-RU" dirty="0" smtClean="0">
                <a:solidFill>
                  <a:schemeClr val="tx1"/>
                </a:solidFill>
              </a:rPr>
              <a:t> – речь одного человека (оратора, лектора, докладчика и т.д.), более сложная форма речи.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Формы диалогической и монологической речи: активная и пассивная.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Активная речь </a:t>
            </a:r>
            <a:r>
              <a:rPr lang="ru-RU" dirty="0" smtClean="0">
                <a:solidFill>
                  <a:schemeClr val="tx1"/>
                </a:solidFill>
              </a:rPr>
              <a:t>– речь говорящего человека.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Пассивная речь </a:t>
            </a:r>
            <a:r>
              <a:rPr lang="ru-RU" dirty="0" smtClean="0">
                <a:solidFill>
                  <a:schemeClr val="tx1"/>
                </a:solidFill>
              </a:rPr>
              <a:t>– речь слушающего человека.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rgbClr val="000099"/>
                </a:solidFill>
              </a:rPr>
              <a:t>Кинетическая речь </a:t>
            </a:r>
            <a:r>
              <a:rPr lang="ru-RU" dirty="0" smtClean="0">
                <a:solidFill>
                  <a:schemeClr val="tx1"/>
                </a:solidFill>
              </a:rPr>
              <a:t>– «ручная» речь, общение при помощи языка жестов.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3396" y="-22034"/>
            <a:ext cx="2605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Виды речи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98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7073" y="-22034"/>
            <a:ext cx="3377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Функции речи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7"/>
          <a:stretch/>
        </p:blipFill>
        <p:spPr bwMode="auto">
          <a:xfrm>
            <a:off x="1896301" y="685852"/>
            <a:ext cx="5279390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3284984"/>
            <a:ext cx="7992888" cy="357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smtClean="0">
                <a:solidFill>
                  <a:srgbClr val="000099"/>
                </a:solidFill>
              </a:rPr>
              <a:t>1. </a:t>
            </a:r>
            <a:r>
              <a:rPr lang="ru-RU" b="1" u="sng" smtClean="0">
                <a:solidFill>
                  <a:srgbClr val="000099"/>
                </a:solidFill>
              </a:rPr>
              <a:t>Функция выражения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заключается в том, что с помощью речи человек высказывает свое отношение к определенному предмету, явлению и к самому себе. </a:t>
            </a:r>
          </a:p>
          <a:p>
            <a:pPr algn="just"/>
            <a:r>
              <a:rPr lang="ru-RU" b="1" smtClean="0">
                <a:solidFill>
                  <a:srgbClr val="000099"/>
                </a:solidFill>
              </a:rPr>
              <a:t> 2. </a:t>
            </a:r>
            <a:r>
              <a:rPr lang="ru-RU" b="1" u="sng" smtClean="0">
                <a:solidFill>
                  <a:srgbClr val="000099"/>
                </a:solidFill>
              </a:rPr>
              <a:t>Функция воздействия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заключается в том, что с помощью речи мы пытаемся побудить другого человека или группу людей к определенному действию или формируем у слушателей определенную точку зрения на что-либо.</a:t>
            </a:r>
          </a:p>
          <a:p>
            <a:pPr algn="just"/>
            <a:r>
              <a:rPr lang="ru-RU" b="1" smtClean="0">
                <a:solidFill>
                  <a:srgbClr val="000099"/>
                </a:solidFill>
              </a:rPr>
              <a:t>3. </a:t>
            </a:r>
            <a:r>
              <a:rPr lang="ru-RU" b="1" u="sng" smtClean="0">
                <a:solidFill>
                  <a:srgbClr val="000099"/>
                </a:solidFill>
              </a:rPr>
              <a:t>Функция сообщения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заключается в обмене мыслями и информацией между людьми с помощью слов.</a:t>
            </a:r>
          </a:p>
          <a:p>
            <a:pPr algn="just"/>
            <a:r>
              <a:rPr lang="ru-RU" b="1" smtClean="0">
                <a:solidFill>
                  <a:srgbClr val="000099"/>
                </a:solidFill>
              </a:rPr>
              <a:t>4. </a:t>
            </a:r>
            <a:r>
              <a:rPr lang="ru-RU" b="1" u="sng" smtClean="0">
                <a:solidFill>
                  <a:srgbClr val="000099"/>
                </a:solidFill>
              </a:rPr>
              <a:t>Функция обозначения</a:t>
            </a:r>
            <a:r>
              <a:rPr lang="ru-RU" b="1" smtClean="0">
                <a:solidFill>
                  <a:srgbClr val="000099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заключается в способности давать названия предметам и явлениям.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81670"/>
            <a:ext cx="8064896" cy="5760640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Младенческий возраст (от 0 до 1 года):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0 – 3 мес. – затихает, прислушивается,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3мес. – 6 мес. – «</a:t>
            </a:r>
            <a:r>
              <a:rPr lang="ru-RU" dirty="0" err="1" smtClean="0">
                <a:solidFill>
                  <a:schemeClr val="tx1"/>
                </a:solidFill>
              </a:rPr>
              <a:t>гуление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 6 мес. – «лепет», подражание звукам, словам, прислушивается к себе,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 концу 1 г. – начинает понимать слова, реагирует на них, сам повторяет от 4 до 10 слов.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2. </a:t>
            </a:r>
            <a:r>
              <a:rPr lang="ru-RU" b="1" u="sng" dirty="0" smtClean="0">
                <a:solidFill>
                  <a:srgbClr val="000099"/>
                </a:solidFill>
              </a:rPr>
              <a:t>Ранний возраст (от 1 года до 3 лет) – является </a:t>
            </a:r>
            <a:r>
              <a:rPr lang="ru-RU" b="1" u="sng" dirty="0" err="1" smtClean="0">
                <a:solidFill>
                  <a:srgbClr val="000099"/>
                </a:solidFill>
              </a:rPr>
              <a:t>сензитивным</a:t>
            </a:r>
            <a:r>
              <a:rPr lang="ru-RU" b="1" u="sng" dirty="0" smtClean="0">
                <a:solidFill>
                  <a:srgbClr val="000099"/>
                </a:solidFill>
              </a:rPr>
              <a:t> для развития речи: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совершенствуется понимание речи, т.е. развивается пассивная речь – к концу возраста выполняет указания взрослого, слушает </a:t>
            </a:r>
            <a:r>
              <a:rPr lang="ru-RU" dirty="0" err="1" smtClean="0">
                <a:solidFill>
                  <a:schemeClr val="tx1"/>
                </a:solidFill>
              </a:rPr>
              <a:t>объяснения,сказки</a:t>
            </a:r>
            <a:r>
              <a:rPr lang="ru-RU" dirty="0" smtClean="0">
                <a:solidFill>
                  <a:schemeClr val="tx1"/>
                </a:solidFill>
              </a:rPr>
              <a:t>, рассказы, понимает 1500 слов, 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развивается активная речь: к концу возраста произносит от 100 до 1000 слов, многие из которых могут быть автономными, составляет простые предложения, употребляет предлоги, согласовывает некоторые слова.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</a:rPr>
              <a:t>3. </a:t>
            </a:r>
            <a:r>
              <a:rPr lang="ru-RU" b="1" u="sng" dirty="0" smtClean="0">
                <a:solidFill>
                  <a:srgbClr val="000099"/>
                </a:solidFill>
              </a:rPr>
              <a:t>Дошкольный возраст (от 3 до 7 лет):</a:t>
            </a:r>
            <a:r>
              <a:rPr lang="ru-RU" b="1" u="sng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 концу возраста словарный запас достигает 4500 слов, в речи использует сложноподчинённые предложения, все части речи, речь из диалогической переходит в монологическую.</a:t>
            </a:r>
            <a:endParaRPr lang="ru-RU" b="1" u="sng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001" y="8531"/>
            <a:ext cx="6174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Этапы развития речи ребёнка</a:t>
            </a:r>
            <a:endParaRPr lang="ru-RU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08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81670"/>
            <a:ext cx="8136904" cy="595969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Правильность </a:t>
            </a:r>
            <a:r>
              <a:rPr lang="ru-RU" dirty="0" smtClean="0">
                <a:solidFill>
                  <a:schemeClr val="tx1"/>
                </a:solidFill>
              </a:rPr>
              <a:t>– соответствие речи языковым нормам.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Точность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соответствие смыслового содержания речи и информации, которая лежит в ее основе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Логичность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выражение в смысловых связях компонентов речи и отношений между частями и компонентами мысли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 smtClean="0">
                <a:solidFill>
                  <a:srgbClr val="000099"/>
                </a:solidFill>
              </a:rPr>
              <a:t>Чистота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отсутствие в речи элементов, чуждых литературному языку.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>
                <a:solidFill>
                  <a:srgbClr val="000099"/>
                </a:solidFill>
              </a:rPr>
              <a:t>Простота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ее безыскусственность, естественность, отсутствие вычурности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>
                <a:solidFill>
                  <a:srgbClr val="000099"/>
                </a:solidFill>
              </a:rPr>
              <a:t>Выразительность</a:t>
            </a:r>
            <a:r>
              <a:rPr lang="ru-RU" dirty="0">
                <a:solidFill>
                  <a:schemeClr val="tx1"/>
                </a:solidFill>
              </a:rPr>
              <a:t> - особенность речи, захватывающая внимание и создающая атмосферу эмоционального сопереживания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>
                <a:solidFill>
                  <a:srgbClr val="000099"/>
                </a:solidFill>
              </a:rPr>
              <a:t>Богатство</a:t>
            </a:r>
            <a:r>
              <a:rPr lang="ru-RU" dirty="0">
                <a:solidFill>
                  <a:schemeClr val="tx1"/>
                </a:solidFill>
              </a:rPr>
              <a:t> - умение использовать все языковые </a:t>
            </a:r>
            <a:r>
              <a:rPr lang="ru-RU" dirty="0" smtClean="0">
                <a:solidFill>
                  <a:schemeClr val="tx1"/>
                </a:solidFill>
              </a:rPr>
              <a:t>единицы.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u="sng" dirty="0">
                <a:solidFill>
                  <a:srgbClr val="000099"/>
                </a:solidFill>
              </a:rPr>
              <a:t>Уместность</a:t>
            </a:r>
            <a:r>
              <a:rPr lang="ru-RU" dirty="0">
                <a:solidFill>
                  <a:schemeClr val="tx1"/>
                </a:solidFill>
              </a:rPr>
              <a:t> -  употребление в речи единиц, соответствующих ситуации и условиям общения.  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7109" y="8531"/>
            <a:ext cx="6449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Требования к речи педагога</a:t>
            </a:r>
            <a:endParaRPr lang="ru-RU" sz="4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26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0604" y="8531"/>
            <a:ext cx="3182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Нарушения речи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38690"/>
            <a:ext cx="7848872" cy="58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665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Wizard</cp:lastModifiedBy>
  <cp:revision>22</cp:revision>
  <dcterms:created xsi:type="dcterms:W3CDTF">2015-10-30T07:20:20Z</dcterms:created>
  <dcterms:modified xsi:type="dcterms:W3CDTF">2017-01-11T13:29:38Z</dcterms:modified>
</cp:coreProperties>
</file>