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6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0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38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0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7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2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0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6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1DC5-A921-4BFD-A70C-B1E475CAB10D}" type="datetimeFigureOut">
              <a:rPr lang="ru-RU" smtClean="0"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688E1-2C4A-487D-9201-8A31B2E26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6976864" cy="1752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Презентацию подготовила </a:t>
            </a:r>
          </a:p>
          <a:p>
            <a:r>
              <a:rPr lang="ru-RU" sz="2400" b="1" dirty="0" err="1" smtClean="0">
                <a:solidFill>
                  <a:schemeClr val="tx1"/>
                </a:solidFill>
              </a:rPr>
              <a:t>Манкова</a:t>
            </a:r>
            <a:r>
              <a:rPr lang="ru-RU" sz="2400" b="1" dirty="0" smtClean="0">
                <a:solidFill>
                  <a:schemeClr val="tx1"/>
                </a:solidFill>
              </a:rPr>
              <a:t> Н.И. </a:t>
            </a:r>
            <a:r>
              <a:rPr lang="ru-RU" sz="2400" dirty="0" smtClean="0">
                <a:solidFill>
                  <a:schemeClr val="tx1"/>
                </a:solidFill>
              </a:rPr>
              <a:t>старший воспитатель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МДОБО «Детский сад компенсирующего вида»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г.Гаврилов</a:t>
            </a:r>
            <a:r>
              <a:rPr lang="ru-RU" sz="2400" dirty="0" smtClean="0">
                <a:solidFill>
                  <a:schemeClr val="tx1"/>
                </a:solidFill>
              </a:rPr>
              <a:t>-Ям, 2015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980728"/>
            <a:ext cx="756123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Психолого-педагогический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практикум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373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8989" y="596010"/>
            <a:ext cx="6584780" cy="556929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Тип памяти</a:t>
            </a:r>
            <a:r>
              <a:rPr lang="ru-RU" b="1" dirty="0" smtClean="0">
                <a:solidFill>
                  <a:srgbClr val="000099"/>
                </a:solidFill>
              </a:rPr>
              <a:t> – </a:t>
            </a:r>
            <a:r>
              <a:rPr lang="ru-RU" dirty="0" smtClean="0">
                <a:solidFill>
                  <a:schemeClr val="tx1"/>
                </a:solidFill>
              </a:rPr>
              <a:t>индивидуальная особенность данного конкретного человека: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художественный тип </a:t>
            </a:r>
            <a:r>
              <a:rPr lang="ru-RU" dirty="0" smtClean="0">
                <a:solidFill>
                  <a:schemeClr val="tx1"/>
                </a:solidFill>
              </a:rPr>
              <a:t>(преимущественное развитие образной памяти),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мыслительный тип </a:t>
            </a:r>
            <a:r>
              <a:rPr lang="ru-RU" dirty="0" smtClean="0">
                <a:solidFill>
                  <a:schemeClr val="tx1"/>
                </a:solidFill>
              </a:rPr>
              <a:t>(преобладание словесной памяти),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зрительный тип </a:t>
            </a:r>
            <a:r>
              <a:rPr lang="ru-RU" dirty="0" smtClean="0">
                <a:solidFill>
                  <a:schemeClr val="tx1"/>
                </a:solidFill>
              </a:rPr>
              <a:t>(человек нуждается в зрительном восприятии того, что запоминает),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слуховой тип </a:t>
            </a:r>
            <a:r>
              <a:rPr lang="ru-RU" dirty="0" smtClean="0">
                <a:solidFill>
                  <a:schemeClr val="tx1"/>
                </a:solidFill>
              </a:rPr>
              <a:t>(для запоминания нужны слуховые образы),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двигательный тип </a:t>
            </a:r>
            <a:r>
              <a:rPr lang="ru-RU" dirty="0" smtClean="0">
                <a:solidFill>
                  <a:schemeClr val="tx1"/>
                </a:solidFill>
              </a:rPr>
              <a:t>(чтобы запомнить,  нуждается в движениях, особенно речевых).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Память любого типа может быть развита с помощью  соответствующих упражнений.</a:t>
            </a:r>
          </a:p>
          <a:p>
            <a:pPr marL="457200" indent="-457200" algn="just">
              <a:buFontTx/>
              <a:buChar char="-"/>
            </a:pPr>
            <a:endParaRPr lang="ru-RU" dirty="0" smtClean="0"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8989" y="8531"/>
            <a:ext cx="68261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Типологические особенности памяти</a:t>
            </a:r>
            <a:endParaRPr lang="ru-RU" sz="32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228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16416"/>
            <a:ext cx="6944820" cy="5736920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AutoNum type="arabicPeriod"/>
            </a:pPr>
            <a:r>
              <a:rPr lang="ru-RU" b="1" u="sng" dirty="0" smtClean="0">
                <a:solidFill>
                  <a:srgbClr val="000099"/>
                </a:solidFill>
              </a:rPr>
              <a:t>Гиперфункция памяти</a:t>
            </a:r>
            <a:r>
              <a:rPr lang="ru-RU" b="1" dirty="0" smtClean="0">
                <a:solidFill>
                  <a:srgbClr val="000099"/>
                </a:solidFill>
              </a:rPr>
              <a:t> – </a:t>
            </a:r>
            <a:r>
              <a:rPr lang="ru-RU" dirty="0">
                <a:solidFill>
                  <a:schemeClr val="tx1"/>
                </a:solidFill>
              </a:rPr>
              <a:t>воспоминания вдруг становятся живее и резче, детальнее обычного, в них воспроизводятся самые мелкие подробности. </a:t>
            </a:r>
            <a:r>
              <a:rPr lang="ru-RU" dirty="0" smtClean="0">
                <a:solidFill>
                  <a:schemeClr val="tx1"/>
                </a:solidFill>
              </a:rPr>
              <a:t>Связана </a:t>
            </a:r>
            <a:r>
              <a:rPr lang="ru-RU" dirty="0">
                <a:solidFill>
                  <a:schemeClr val="tx1"/>
                </a:solidFill>
              </a:rPr>
              <a:t>обычно с сильным возбуждением, лихорадочным волнением, приемом некоторых наркотиков или гипнотическим воздействием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b="1" u="sng" dirty="0" smtClean="0">
                <a:solidFill>
                  <a:srgbClr val="000099"/>
                </a:solidFill>
              </a:rPr>
              <a:t>Нарушение </a:t>
            </a:r>
            <a:r>
              <a:rPr lang="ru-RU" b="1" u="sng" dirty="0">
                <a:solidFill>
                  <a:srgbClr val="000099"/>
                </a:solidFill>
              </a:rPr>
              <a:t>непосредственной памяти</a:t>
            </a:r>
            <a:r>
              <a:rPr lang="ru-RU" dirty="0">
                <a:solidFill>
                  <a:schemeClr val="tx1"/>
                </a:solidFill>
              </a:rPr>
              <a:t> («</a:t>
            </a:r>
            <a:r>
              <a:rPr lang="ru-RU" dirty="0" err="1">
                <a:solidFill>
                  <a:schemeClr val="tx1"/>
                </a:solidFill>
              </a:rPr>
              <a:t>корсаковский</a:t>
            </a:r>
            <a:r>
              <a:rPr lang="ru-RU" dirty="0">
                <a:solidFill>
                  <a:schemeClr val="tx1"/>
                </a:solidFill>
              </a:rPr>
              <a:t>    синдром») - нарушена память на текущие события, человек забывает, что он только что сделал, хотя прежние знания могут сохраняться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b="1" u="sng" dirty="0" smtClean="0">
                <a:solidFill>
                  <a:srgbClr val="000099"/>
                </a:solidFill>
              </a:rPr>
              <a:t>Нарушение </a:t>
            </a:r>
            <a:r>
              <a:rPr lang="ru-RU" b="1" u="sng" dirty="0">
                <a:solidFill>
                  <a:srgbClr val="000099"/>
                </a:solidFill>
              </a:rPr>
              <a:t>опосредованной памяти </a:t>
            </a:r>
            <a:r>
              <a:rPr lang="ru-RU" dirty="0">
                <a:solidFill>
                  <a:schemeClr val="tx1"/>
                </a:solidFill>
              </a:rPr>
              <a:t>- когда опосредованные способы запоминания, например рисунки, символы, связанные с некоей информацией, не помогают, а затрудняют работу памяти, т. е. подсказка не помогают в этом случае, а мешают.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b="1" u="sng" dirty="0">
                <a:solidFill>
                  <a:srgbClr val="000099"/>
                </a:solidFill>
              </a:rPr>
              <a:t>Амнезия</a:t>
            </a:r>
            <a:r>
              <a:rPr lang="ru-RU" dirty="0">
                <a:solidFill>
                  <a:schemeClr val="tx1"/>
                </a:solidFill>
              </a:rPr>
              <a:t> - расстройство памяти в виде нарушения способности запомнить, хранить и воспроизводить информацию. 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ru-RU" b="1" u="sng" dirty="0" smtClean="0">
                <a:solidFill>
                  <a:srgbClr val="000099"/>
                </a:solidFill>
              </a:rPr>
              <a:t>Парамнезии</a:t>
            </a:r>
            <a:r>
              <a:rPr lang="ru-RU" dirty="0" smtClean="0">
                <a:solidFill>
                  <a:schemeClr val="tx1"/>
                </a:solidFill>
              </a:rPr>
              <a:t> - психопатологические расстройства памяти: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конфабуляции</a:t>
            </a:r>
            <a:r>
              <a:rPr lang="ru-RU" dirty="0" smtClean="0">
                <a:solidFill>
                  <a:schemeClr val="tx1"/>
                </a:solidFill>
              </a:rPr>
              <a:t> – обманы памяти,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псевдореминисценции</a:t>
            </a:r>
            <a:r>
              <a:rPr lang="ru-RU" dirty="0" smtClean="0">
                <a:solidFill>
                  <a:schemeClr val="tx1"/>
                </a:solidFill>
              </a:rPr>
              <a:t> – нарушение хронологии в памяти,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криптомнезии</a:t>
            </a:r>
            <a:r>
              <a:rPr lang="ru-RU" dirty="0" smtClean="0">
                <a:solidFill>
                  <a:schemeClr val="tx1"/>
                </a:solidFill>
              </a:rPr>
              <a:t> – расстройство памяти, про которых больной присваивает чужие мысли, действия себе.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24695" y="8531"/>
            <a:ext cx="44946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Нарушения памяти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335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31751"/>
            <a:ext cx="6944820" cy="61415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1. </a:t>
            </a:r>
            <a:r>
              <a:rPr lang="ru-RU" b="1" u="sng" dirty="0">
                <a:solidFill>
                  <a:srgbClr val="000099"/>
                </a:solidFill>
              </a:rPr>
              <a:t>З</a:t>
            </a:r>
            <a:r>
              <a:rPr lang="ru-RU" b="1" u="sng" dirty="0" smtClean="0">
                <a:solidFill>
                  <a:srgbClr val="000099"/>
                </a:solidFill>
              </a:rPr>
              <a:t>нать </a:t>
            </a:r>
            <a:r>
              <a:rPr lang="ru-RU" b="1" u="sng" dirty="0">
                <a:solidFill>
                  <a:srgbClr val="000099"/>
                </a:solidFill>
              </a:rPr>
              <a:t>и учитывать особенности  развития памяти дошкольников с ОВЗ (в частности с ЗПР):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недостаточная прочность запоминания;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кратковременная память преобладает над долговременной, поэтому требуется постоянное подкрепление и многократное повторение;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хуже развита вербальная (словесно-логическая) память, лучше зрительная;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страдает способность к осмысленному запоминанию;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лучше развита механическая память.</a:t>
            </a:r>
          </a:p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2. Знать и учитывать специфику памяти детей: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необходимо </a:t>
            </a:r>
            <a:r>
              <a:rPr lang="ru-RU" dirty="0">
                <a:solidFill>
                  <a:schemeClr val="tx1"/>
                </a:solidFill>
              </a:rPr>
              <a:t>установить, какой тип памяти характерен для каждого </a:t>
            </a:r>
            <a:r>
              <a:rPr lang="ru-RU" dirty="0" smtClean="0">
                <a:solidFill>
                  <a:schemeClr val="tx1"/>
                </a:solidFill>
              </a:rPr>
              <a:t>ребенка,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развивать все типы памяти.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3. Развивать все виды памяти по особенностям объекта: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образную,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двигательную,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эмоциональную,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словесно-логическую.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4. Развивать осмысленное запоминание</a:t>
            </a:r>
            <a:r>
              <a:rPr lang="ru-RU" dirty="0" smtClean="0">
                <a:solidFill>
                  <a:schemeClr val="tx1"/>
                </a:solidFill>
              </a:rPr>
              <a:t> – главное направление.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662" y="8531"/>
            <a:ext cx="88147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Действия педагога по развитию памяти дошкольников</a:t>
            </a:r>
            <a:endParaRPr lang="ru-RU" sz="28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008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8060" y="1556792"/>
            <a:ext cx="426430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участие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972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6584780" cy="5328592"/>
          </a:xfrm>
        </p:spPr>
        <p:txBody>
          <a:bodyPr>
            <a:normAutofit fontScale="92500" lnSpcReduction="20000"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2400" dirty="0">
                <a:solidFill>
                  <a:schemeClr val="tx1"/>
                </a:solidFill>
              </a:rPr>
              <a:t>«Старый китайский мудрец шёл по заснеженному полю и увидел плачущую женщину.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</a:rPr>
              <a:t>   — Почему ты плачешь? — спросил он её.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</a:rPr>
              <a:t>   — Потому что вспомнила прошлое, молодость, былую красоту, ныне поблекшую, мужчин, которых любила. Бог поступил жестоко, даровав людям память. Он, видно, знал, что я буду вспоминать весну моей жизни и плакать.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</a:rPr>
              <a:t>   Мудрец, уставившись неподвижным взглядом в одну точку, созерцал снежную равнину. А женщина вдруг перестала плакать и спросила: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</a:rPr>
              <a:t>   — Что ты видишь там?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</a:rPr>
              <a:t>   — Вижу цветущие розы, — отвечал мудрец. — Бог был великодушен, даровав мне память. Он, видно, знал, что зимой я всегда смогу вспомнить весну и улыбнуться».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23085" y="188640"/>
            <a:ext cx="5497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Китайская притча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66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6584780" cy="418923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Память</a:t>
            </a:r>
            <a:r>
              <a:rPr lang="ru-RU" b="1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отражение прошлого опыта человека, проявляющееся в запоминании, сохранении и последующем припоминании того, что он воспринимал, делал, чувствовал, о чём думал.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08307" y="188640"/>
            <a:ext cx="2927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ПАМЯТ Ь</a:t>
            </a:r>
            <a:endParaRPr lang="ru-RU" sz="5400" b="1" cap="none" spc="0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20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6584780" cy="57606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1. </a:t>
            </a:r>
            <a:r>
              <a:rPr lang="ru-RU" b="1" u="sng" dirty="0">
                <a:solidFill>
                  <a:srgbClr val="000099"/>
                </a:solidFill>
              </a:rPr>
              <a:t>Запоминание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процесс запечатления и последующего сохранения воспринятой </a:t>
            </a:r>
            <a:r>
              <a:rPr lang="ru-RU" dirty="0" smtClean="0">
                <a:solidFill>
                  <a:schemeClr val="tx1"/>
                </a:solidFill>
              </a:rPr>
              <a:t>информации: 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- преднамеренное (или произвольное) </a:t>
            </a:r>
            <a:r>
              <a:rPr lang="ru-RU" dirty="0" smtClean="0">
                <a:solidFill>
                  <a:schemeClr val="tx1"/>
                </a:solidFill>
              </a:rPr>
              <a:t>- проявление </a:t>
            </a:r>
            <a:r>
              <a:rPr lang="ru-RU" dirty="0">
                <a:solidFill>
                  <a:schemeClr val="tx1"/>
                </a:solidFill>
              </a:rPr>
              <a:t>волевых усилий в виде постановки задачи на </a:t>
            </a:r>
            <a:r>
              <a:rPr lang="ru-RU" dirty="0" smtClean="0">
                <a:solidFill>
                  <a:schemeClr val="tx1"/>
                </a:solidFill>
              </a:rPr>
              <a:t>запоминание,</a:t>
            </a:r>
          </a:p>
          <a:p>
            <a:pPr marL="457200" indent="-45720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непреднамеренное (или непроизвольное) -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запоминание без заранее поставленной цели, без использования каких-либо приемов и проявления волевых </a:t>
            </a:r>
            <a:r>
              <a:rPr lang="ru-RU" dirty="0" smtClean="0">
                <a:solidFill>
                  <a:schemeClr val="tx1"/>
                </a:solidFill>
              </a:rPr>
              <a:t>усилий.	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	</a:t>
            </a:r>
            <a:r>
              <a:rPr lang="ru-RU" sz="2800" b="1" dirty="0" smtClean="0">
                <a:solidFill>
                  <a:srgbClr val="000099"/>
                </a:solidFill>
              </a:rPr>
              <a:t>Приёмы (способы) запоминания: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chemeClr val="tx1"/>
                </a:solidFill>
              </a:rPr>
              <a:t>механическое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smtClean="0">
                <a:solidFill>
                  <a:schemeClr val="tx1"/>
                </a:solidFill>
              </a:rPr>
              <a:t>последовательное </a:t>
            </a:r>
            <a:r>
              <a:rPr lang="ru-RU" sz="2800" dirty="0">
                <a:solidFill>
                  <a:schemeClr val="tx1"/>
                </a:solidFill>
              </a:rPr>
              <a:t>заучивание отдельных частей материала без опоры на смысловую связь между </a:t>
            </a:r>
            <a:r>
              <a:rPr lang="ru-RU" sz="2800" dirty="0" smtClean="0">
                <a:solidFill>
                  <a:schemeClr val="tx1"/>
                </a:solidFill>
              </a:rPr>
              <a:t>ними),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>
                <a:solidFill>
                  <a:schemeClr val="tx1"/>
                </a:solidFill>
              </a:rPr>
              <a:t>осмысленное</a:t>
            </a:r>
            <a:r>
              <a:rPr lang="ru-RU" sz="2800" dirty="0">
                <a:solidFill>
                  <a:schemeClr val="tx1"/>
                </a:solidFill>
              </a:rPr>
              <a:t> (запоминание, основанное на понимании </a:t>
            </a:r>
            <a:r>
              <a:rPr lang="ru-RU" sz="2800" dirty="0" smtClean="0">
                <a:solidFill>
                  <a:schemeClr val="tx1"/>
                </a:solidFill>
              </a:rPr>
              <a:t>смысла).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392" y="8531"/>
            <a:ext cx="41432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Процессы памяти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98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331640" y="404664"/>
            <a:ext cx="6584780" cy="6192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2. </a:t>
            </a:r>
            <a:r>
              <a:rPr lang="ru-RU" b="1" u="sng" dirty="0" smtClean="0">
                <a:solidFill>
                  <a:srgbClr val="000099"/>
                </a:solidFill>
              </a:rPr>
              <a:t>Сохранение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— </a:t>
            </a:r>
            <a:r>
              <a:rPr lang="ru-RU" dirty="0">
                <a:solidFill>
                  <a:schemeClr val="tx1"/>
                </a:solidFill>
              </a:rPr>
              <a:t>это процесс активной переработки, систематизации, обобщения материала, овладения им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	</a:t>
            </a:r>
            <a:r>
              <a:rPr lang="ru-RU" sz="3300" b="1" dirty="0" smtClean="0">
                <a:solidFill>
                  <a:schemeClr val="tx1"/>
                </a:solidFill>
              </a:rPr>
              <a:t>Сохранение зависит:</a:t>
            </a:r>
          </a:p>
          <a:p>
            <a:pPr algn="just"/>
            <a:r>
              <a:rPr lang="ru-RU" sz="3300" dirty="0">
                <a:solidFill>
                  <a:schemeClr val="tx1"/>
                </a:solidFill>
              </a:rPr>
              <a:t>- </a:t>
            </a:r>
            <a:r>
              <a:rPr lang="ru-RU" sz="3300" b="1" dirty="0">
                <a:solidFill>
                  <a:schemeClr val="tx1"/>
                </a:solidFill>
              </a:rPr>
              <a:t>от глубины понимания</a:t>
            </a:r>
            <a:r>
              <a:rPr lang="ru-RU" sz="3300" dirty="0">
                <a:solidFill>
                  <a:schemeClr val="tx1"/>
                </a:solidFill>
              </a:rPr>
              <a:t> (хорошо осмысленный материал запоминается лучше),</a:t>
            </a:r>
          </a:p>
          <a:p>
            <a:pPr marL="457200" indent="-457200" algn="just">
              <a:buFontTx/>
              <a:buChar char="-"/>
            </a:pPr>
            <a:r>
              <a:rPr lang="ru-RU" sz="3300" b="1" dirty="0" smtClean="0">
                <a:solidFill>
                  <a:schemeClr val="tx1"/>
                </a:solidFill>
              </a:rPr>
              <a:t>от </a:t>
            </a:r>
            <a:r>
              <a:rPr lang="ru-RU" sz="3300" b="1" dirty="0">
                <a:solidFill>
                  <a:schemeClr val="tx1"/>
                </a:solidFill>
              </a:rPr>
              <a:t>установки личности </a:t>
            </a:r>
            <a:r>
              <a:rPr lang="ru-RU" sz="3300" dirty="0">
                <a:solidFill>
                  <a:schemeClr val="tx1"/>
                </a:solidFill>
              </a:rPr>
              <a:t>(значимый для личности материал не забывается). </a:t>
            </a:r>
            <a:endParaRPr lang="ru-RU" sz="33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	Явление </a:t>
            </a:r>
            <a:r>
              <a:rPr lang="ru-RU" sz="2400" b="1" dirty="0">
                <a:solidFill>
                  <a:schemeClr val="tx1"/>
                </a:solidFill>
              </a:rPr>
              <a:t>реминисценции </a:t>
            </a:r>
            <a:r>
              <a:rPr lang="ru-RU" sz="2400" b="1" dirty="0" smtClean="0">
                <a:solidFill>
                  <a:schemeClr val="tx1"/>
                </a:solidFill>
              </a:rPr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воспроизведение</a:t>
            </a:r>
            <a:r>
              <a:rPr lang="ru-RU" sz="2400" dirty="0">
                <a:solidFill>
                  <a:schemeClr val="tx1"/>
                </a:solidFill>
              </a:rPr>
              <a:t>, отсроченное на 2—3 дня, оказывается лучше, чем непосредственно после заучивания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3300" b="1" dirty="0" smtClean="0">
                <a:solidFill>
                  <a:srgbClr val="000099"/>
                </a:solidFill>
              </a:rPr>
              <a:t>    </a:t>
            </a:r>
            <a:r>
              <a:rPr lang="ru-RU" sz="3300" b="1" u="sng" dirty="0" smtClean="0">
                <a:solidFill>
                  <a:srgbClr val="000099"/>
                </a:solidFill>
              </a:rPr>
              <a:t>Забывание</a:t>
            </a:r>
            <a:r>
              <a:rPr lang="ru-RU" sz="3300" b="1" dirty="0" smtClean="0">
                <a:solidFill>
                  <a:srgbClr val="000099"/>
                </a:solidFill>
              </a:rPr>
              <a:t> </a:t>
            </a:r>
            <a:r>
              <a:rPr lang="ru-RU" sz="3300" b="1" dirty="0" smtClean="0">
                <a:solidFill>
                  <a:srgbClr val="002060"/>
                </a:solidFill>
              </a:rPr>
              <a:t>— </a:t>
            </a:r>
            <a:r>
              <a:rPr lang="ru-RU" sz="3300" dirty="0">
                <a:solidFill>
                  <a:schemeClr val="tx1"/>
                </a:solidFill>
              </a:rPr>
              <a:t>процесс противоположный процессу сохранения, это естественный </a:t>
            </a:r>
            <a:r>
              <a:rPr lang="ru-RU" sz="3300" dirty="0" smtClean="0">
                <a:solidFill>
                  <a:schemeClr val="tx1"/>
                </a:solidFill>
              </a:rPr>
              <a:t>процесс:</a:t>
            </a:r>
          </a:p>
          <a:p>
            <a:pPr marL="457200" indent="-457200" algn="just">
              <a:buFontTx/>
              <a:buChar char="-"/>
            </a:pPr>
            <a:r>
              <a:rPr lang="ru-RU" sz="3300" b="1" dirty="0" smtClean="0">
                <a:solidFill>
                  <a:schemeClr val="tx1"/>
                </a:solidFill>
              </a:rPr>
              <a:t>полное или частичное,</a:t>
            </a:r>
          </a:p>
          <a:p>
            <a:pPr marL="342900" indent="-342900" algn="just">
              <a:buFontTx/>
              <a:buChar char="-"/>
            </a:pPr>
            <a:r>
              <a:rPr lang="ru-RU" sz="3300" b="1" dirty="0" smtClean="0">
                <a:solidFill>
                  <a:schemeClr val="tx1"/>
                </a:solidFill>
              </a:rPr>
              <a:t>длительное или временное.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6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331640" y="404664"/>
            <a:ext cx="6584780" cy="6192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3. </a:t>
            </a:r>
            <a:r>
              <a:rPr lang="ru-RU" b="1" u="sng" dirty="0" smtClean="0">
                <a:solidFill>
                  <a:srgbClr val="000099"/>
                </a:solidFill>
              </a:rPr>
              <a:t>Воспроизведение и узнавание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— </a:t>
            </a:r>
            <a:r>
              <a:rPr lang="ru-RU" dirty="0">
                <a:solidFill>
                  <a:schemeClr val="tx1"/>
                </a:solidFill>
              </a:rPr>
              <a:t>процессы восстановления прежде воспринятого.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    </a:t>
            </a:r>
            <a:r>
              <a:rPr lang="ru-RU" sz="3300" b="1" u="sng" dirty="0" smtClean="0">
                <a:solidFill>
                  <a:schemeClr val="tx1"/>
                </a:solidFill>
              </a:rPr>
              <a:t>Воспроизведение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dirty="0" smtClean="0">
                <a:solidFill>
                  <a:schemeClr val="tx1"/>
                </a:solidFill>
              </a:rPr>
              <a:t>– происходит в отсутствии объекта</a:t>
            </a:r>
            <a:r>
              <a:rPr lang="ru-RU" sz="3300" b="1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3300" dirty="0">
                <a:solidFill>
                  <a:schemeClr val="tx1"/>
                </a:solidFill>
              </a:rPr>
              <a:t>- </a:t>
            </a:r>
            <a:r>
              <a:rPr lang="ru-RU" sz="3300" b="1" dirty="0" smtClean="0">
                <a:solidFill>
                  <a:schemeClr val="tx1"/>
                </a:solidFill>
              </a:rPr>
              <a:t>непроизвольное </a:t>
            </a:r>
            <a:r>
              <a:rPr lang="ru-RU" sz="3300" dirty="0">
                <a:solidFill>
                  <a:schemeClr val="tx1"/>
                </a:solidFill>
              </a:rPr>
              <a:t>(ненамеренное воспроизведение, без цели вспомнить, когда образы всплывают сами собой),</a:t>
            </a:r>
          </a:p>
          <a:p>
            <a:pPr algn="just"/>
            <a:r>
              <a:rPr lang="ru-RU" sz="3300" b="1" dirty="0">
                <a:solidFill>
                  <a:schemeClr val="tx1"/>
                </a:solidFill>
              </a:rPr>
              <a:t>- </a:t>
            </a:r>
            <a:r>
              <a:rPr lang="ru-RU" sz="3300" b="1" dirty="0" smtClean="0">
                <a:solidFill>
                  <a:schemeClr val="tx1"/>
                </a:solidFill>
              </a:rPr>
              <a:t>произвольное </a:t>
            </a:r>
            <a:r>
              <a:rPr lang="ru-RU" sz="3300" dirty="0">
                <a:solidFill>
                  <a:schemeClr val="tx1"/>
                </a:solidFill>
              </a:rPr>
              <a:t>(целенаправленный процесс восстановления в сознании прошлых мыслей, чувств, стремлений, действий).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	Припоминание - </a:t>
            </a:r>
            <a:r>
              <a:rPr lang="ru-RU" sz="2400" dirty="0" smtClean="0">
                <a:solidFill>
                  <a:schemeClr val="tx1"/>
                </a:solidFill>
              </a:rPr>
              <a:t>сознательное </a:t>
            </a:r>
            <a:r>
              <a:rPr lang="ru-RU" sz="2400" dirty="0">
                <a:solidFill>
                  <a:schemeClr val="tx1"/>
                </a:solidFill>
              </a:rPr>
              <a:t>воспроизведение, связанное с преодолением известных затруднений, требующее волевых </a:t>
            </a:r>
            <a:r>
              <a:rPr lang="ru-RU" sz="2400" dirty="0" smtClean="0">
                <a:solidFill>
                  <a:schemeClr val="tx1"/>
                </a:solidFill>
              </a:rPr>
              <a:t>усилий.</a:t>
            </a:r>
            <a:r>
              <a:rPr lang="ru-RU" sz="3300" b="1" dirty="0" smtClean="0">
                <a:solidFill>
                  <a:srgbClr val="000099"/>
                </a:solidFill>
              </a:rPr>
              <a:t>   </a:t>
            </a:r>
          </a:p>
          <a:p>
            <a:pPr algn="just"/>
            <a:r>
              <a:rPr lang="ru-RU" sz="3300" b="1" dirty="0">
                <a:solidFill>
                  <a:srgbClr val="000099"/>
                </a:solidFill>
              </a:rPr>
              <a:t> </a:t>
            </a:r>
            <a:r>
              <a:rPr lang="ru-RU" sz="3300" b="1" dirty="0" smtClean="0">
                <a:solidFill>
                  <a:srgbClr val="000099"/>
                </a:solidFill>
              </a:rPr>
              <a:t>  </a:t>
            </a:r>
            <a:r>
              <a:rPr lang="ru-RU" sz="3300" b="1" u="sng" dirty="0" smtClean="0">
                <a:solidFill>
                  <a:schemeClr val="tx1"/>
                </a:solidFill>
              </a:rPr>
              <a:t>Узнавание</a:t>
            </a:r>
            <a:r>
              <a:rPr lang="ru-RU" sz="3300" b="1" dirty="0" smtClean="0">
                <a:solidFill>
                  <a:srgbClr val="000099"/>
                </a:solidFill>
              </a:rPr>
              <a:t> </a:t>
            </a:r>
            <a:r>
              <a:rPr lang="ru-RU" sz="3300" b="1" dirty="0" smtClean="0">
                <a:solidFill>
                  <a:srgbClr val="002060"/>
                </a:solidFill>
              </a:rPr>
              <a:t>— </a:t>
            </a:r>
            <a:r>
              <a:rPr lang="ru-RU" sz="3300" dirty="0" smtClean="0">
                <a:solidFill>
                  <a:schemeClr val="tx1"/>
                </a:solidFill>
              </a:rPr>
              <a:t>происходит при повторной встрече с объектом:</a:t>
            </a:r>
          </a:p>
          <a:p>
            <a:pPr algn="just"/>
            <a:r>
              <a:rPr lang="ru-RU" sz="3300" b="1" dirty="0">
                <a:solidFill>
                  <a:schemeClr val="tx1"/>
                </a:solidFill>
              </a:rPr>
              <a:t>- </a:t>
            </a:r>
            <a:r>
              <a:rPr lang="ru-RU" sz="3300" b="1" dirty="0" smtClean="0">
                <a:solidFill>
                  <a:schemeClr val="tx1"/>
                </a:solidFill>
              </a:rPr>
              <a:t>определённое,</a:t>
            </a:r>
            <a:endParaRPr lang="ru-RU" sz="3300" b="1" dirty="0">
              <a:solidFill>
                <a:schemeClr val="tx1"/>
              </a:solidFill>
            </a:endParaRPr>
          </a:p>
          <a:p>
            <a:pPr algn="just"/>
            <a:r>
              <a:rPr lang="ru-RU" sz="3300" b="1" dirty="0">
                <a:solidFill>
                  <a:schemeClr val="tx1"/>
                </a:solidFill>
              </a:rPr>
              <a:t>- </a:t>
            </a:r>
            <a:r>
              <a:rPr lang="ru-RU" sz="3300" b="1" dirty="0" smtClean="0">
                <a:solidFill>
                  <a:schemeClr val="tx1"/>
                </a:solidFill>
              </a:rPr>
              <a:t>неопределённое </a:t>
            </a:r>
            <a:r>
              <a:rPr lang="ru-RU" sz="3300" dirty="0">
                <a:solidFill>
                  <a:schemeClr val="tx1"/>
                </a:solidFill>
              </a:rPr>
              <a:t>(возникает чувство </a:t>
            </a:r>
            <a:r>
              <a:rPr lang="ru-RU" sz="3300" dirty="0" err="1">
                <a:solidFill>
                  <a:schemeClr val="tx1"/>
                </a:solidFill>
              </a:rPr>
              <a:t>знакомости</a:t>
            </a:r>
            <a:r>
              <a:rPr lang="ru-RU" sz="3300" dirty="0">
                <a:solidFill>
                  <a:schemeClr val="tx1"/>
                </a:solidFill>
              </a:rPr>
              <a:t> объекта, но отождествить его с чем-либо из прошлого опыта не можем).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8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5468" y="781670"/>
            <a:ext cx="6584780" cy="576064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b="1" u="sng" dirty="0" smtClean="0">
                <a:solidFill>
                  <a:srgbClr val="000099"/>
                </a:solidFill>
              </a:rPr>
              <a:t>По участию воли: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произвольная,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непроизвольная.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2. </a:t>
            </a:r>
            <a:r>
              <a:rPr lang="ru-RU" b="1" u="sng" dirty="0" smtClean="0">
                <a:solidFill>
                  <a:srgbClr val="000099"/>
                </a:solidFill>
              </a:rPr>
              <a:t>По длительности сохранения информации: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кратковременная,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долговременная,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оперативная.</a:t>
            </a:r>
          </a:p>
          <a:p>
            <a:pPr algn="just"/>
            <a:r>
              <a:rPr lang="ru-RU" b="1" u="sng" dirty="0" smtClean="0">
                <a:solidFill>
                  <a:srgbClr val="000099"/>
                </a:solidFill>
              </a:rPr>
              <a:t>3. По особенностям объекта: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образная,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двигательная,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словесно-логическая,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эмоциональная.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	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5468" y="8531"/>
            <a:ext cx="68931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Классификация видов памяти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084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5468" y="781670"/>
            <a:ext cx="6584780" cy="576064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b="1" u="sng" dirty="0">
                <a:solidFill>
                  <a:srgbClr val="000099"/>
                </a:solidFill>
              </a:rPr>
              <a:t>Объём памяти </a:t>
            </a:r>
            <a:r>
              <a:rPr lang="ru-RU" dirty="0" smtClean="0">
                <a:solidFill>
                  <a:schemeClr val="tx1"/>
                </a:solidFill>
              </a:rPr>
              <a:t>– характеризует возможности </a:t>
            </a:r>
            <a:r>
              <a:rPr lang="ru-RU" dirty="0">
                <a:solidFill>
                  <a:schemeClr val="tx1"/>
                </a:solidFill>
              </a:rPr>
              <a:t>запоминания и сохранения </a:t>
            </a:r>
            <a:r>
              <a:rPr lang="ru-RU" dirty="0" smtClean="0">
                <a:solidFill>
                  <a:schemeClr val="tx1"/>
                </a:solidFill>
              </a:rPr>
              <a:t>информации.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b="1" u="sng" dirty="0">
                <a:solidFill>
                  <a:srgbClr val="000099"/>
                </a:solidFill>
              </a:rPr>
              <a:t>Скорость запоминания </a:t>
            </a:r>
            <a:r>
              <a:rPr lang="ru-RU" dirty="0">
                <a:solidFill>
                  <a:schemeClr val="tx1"/>
                </a:solidFill>
              </a:rPr>
              <a:t>- время, в  течение которого человек способен запомнить определенный объем информации.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b="1" u="sng" dirty="0" smtClean="0">
                <a:solidFill>
                  <a:srgbClr val="000099"/>
                </a:solidFill>
              </a:rPr>
              <a:t>Точность воспроизведения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отражает способность человека точно сохранять, а самое главное, точно воспроизводить запечатленную в памяти </a:t>
            </a:r>
            <a:r>
              <a:rPr lang="ru-RU" dirty="0" smtClean="0">
                <a:solidFill>
                  <a:schemeClr val="tx1"/>
                </a:solidFill>
              </a:rPr>
              <a:t>информацию.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ru-RU" b="1" u="sng" dirty="0">
                <a:solidFill>
                  <a:srgbClr val="000099"/>
                </a:solidFill>
              </a:rPr>
              <a:t>Длительность сохранения </a:t>
            </a:r>
            <a:r>
              <a:rPr lang="ru-RU" dirty="0" smtClean="0">
                <a:solidFill>
                  <a:schemeClr val="tx1"/>
                </a:solidFill>
              </a:rPr>
              <a:t>- отражает </a:t>
            </a:r>
            <a:r>
              <a:rPr lang="ru-RU" dirty="0">
                <a:solidFill>
                  <a:schemeClr val="tx1"/>
                </a:solidFill>
              </a:rPr>
              <a:t>способность человека удерживать определенное время необходимую </a:t>
            </a:r>
            <a:r>
              <a:rPr lang="ru-RU" dirty="0" smtClean="0">
                <a:solidFill>
                  <a:schemeClr val="tx1"/>
                </a:solidFill>
              </a:rPr>
              <a:t>информацию.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	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20629" y="8531"/>
            <a:ext cx="55027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Характеристики памяти</a:t>
            </a:r>
            <a:endParaRPr lang="ru-RU" sz="40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26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5468" y="781670"/>
            <a:ext cx="6584780" cy="5959698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ru-RU" b="1" u="sng" dirty="0" smtClean="0">
                <a:solidFill>
                  <a:srgbClr val="000099"/>
                </a:solidFill>
              </a:rPr>
              <a:t>Двигательная память: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– первые проявления относятся к первому месяцу жизни.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2. </a:t>
            </a:r>
            <a:r>
              <a:rPr lang="ru-RU" b="1" u="sng" dirty="0" smtClean="0">
                <a:solidFill>
                  <a:srgbClr val="000099"/>
                </a:solidFill>
              </a:rPr>
              <a:t>Эмоциональная память</a:t>
            </a:r>
            <a:r>
              <a:rPr lang="ru-RU" b="1" dirty="0" smtClean="0">
                <a:solidFill>
                  <a:srgbClr val="000099"/>
                </a:solidFill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появляется к концу первого полугода жизни.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3. </a:t>
            </a:r>
            <a:r>
              <a:rPr lang="ru-RU" b="1" u="sng" dirty="0" smtClean="0">
                <a:solidFill>
                  <a:srgbClr val="000099"/>
                </a:solidFill>
              </a:rPr>
              <a:t>Образная память</a:t>
            </a:r>
            <a:r>
              <a:rPr lang="ru-RU" b="1" dirty="0" smtClean="0">
                <a:solidFill>
                  <a:srgbClr val="000099"/>
                </a:solidFill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появляется в то же время, что и представления у ребёнка – в полтора-два года. 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4. </a:t>
            </a:r>
            <a:r>
              <a:rPr lang="ru-RU" b="1" u="sng" dirty="0" smtClean="0">
                <a:solidFill>
                  <a:srgbClr val="000099"/>
                </a:solidFill>
              </a:rPr>
              <a:t>Словесно-логическая память</a:t>
            </a:r>
            <a:r>
              <a:rPr lang="ru-RU" b="1" dirty="0" smtClean="0">
                <a:solidFill>
                  <a:srgbClr val="000099"/>
                </a:solidFill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интенсивно развивается в </a:t>
            </a:r>
            <a:r>
              <a:rPr lang="ru-RU" dirty="0">
                <a:solidFill>
                  <a:schemeClr val="tx1"/>
                </a:solidFill>
              </a:rPr>
              <a:t>процессе активного освоения </a:t>
            </a:r>
            <a:r>
              <a:rPr lang="ru-RU" dirty="0" smtClean="0">
                <a:solidFill>
                  <a:schemeClr val="tx1"/>
                </a:solidFill>
              </a:rPr>
              <a:t>речи при </a:t>
            </a:r>
            <a:r>
              <a:rPr lang="ru-RU" dirty="0">
                <a:solidFill>
                  <a:schemeClr val="tx1"/>
                </a:solidFill>
              </a:rPr>
              <a:t>слушании и воспроизведении литературных произведений, рассказывании, в общении с взрослыми и </a:t>
            </a:r>
            <a:r>
              <a:rPr lang="ru-RU" dirty="0" smtClean="0">
                <a:solidFill>
                  <a:schemeClr val="tx1"/>
                </a:solidFill>
              </a:rPr>
              <a:t>сверстниками.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5. </a:t>
            </a:r>
            <a:r>
              <a:rPr lang="ru-RU" dirty="0" smtClean="0">
                <a:solidFill>
                  <a:schemeClr val="tx1"/>
                </a:solidFill>
              </a:rPr>
              <a:t>На протяжении всего дошкольного возраста преобладает </a:t>
            </a:r>
            <a:r>
              <a:rPr lang="ru-RU" b="1" u="sng" dirty="0" smtClean="0">
                <a:solidFill>
                  <a:srgbClr val="000099"/>
                </a:solidFill>
              </a:rPr>
              <a:t>непроизвольная память</a:t>
            </a:r>
            <a:r>
              <a:rPr lang="ru-RU" dirty="0" smtClean="0">
                <a:solidFill>
                  <a:schemeClr val="tx1"/>
                </a:solidFill>
              </a:rPr>
              <a:t>.  Элементы произвольности приобретает примерно в 4-х летнем возрасте.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9817" y="8531"/>
            <a:ext cx="86844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Особенности развития памяти у дошкольников</a:t>
            </a:r>
            <a:endParaRPr lang="ru-RU" sz="32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144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859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9</cp:revision>
  <dcterms:created xsi:type="dcterms:W3CDTF">2015-10-30T07:20:20Z</dcterms:created>
  <dcterms:modified xsi:type="dcterms:W3CDTF">2015-12-20T20:10:36Z</dcterms:modified>
</cp:coreProperties>
</file>