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85" r:id="rId7"/>
    <p:sldId id="286" r:id="rId8"/>
    <p:sldId id="279" r:id="rId9"/>
    <p:sldId id="280" r:id="rId10"/>
    <p:sldId id="281" r:id="rId11"/>
    <p:sldId id="282" r:id="rId12"/>
    <p:sldId id="284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7" d="100"/>
          <a:sy n="87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8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7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1DC5-A921-4BFD-A70C-B1E475CAB10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6976864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Презентацию подготовила </a:t>
            </a: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Манкова</a:t>
            </a:r>
            <a:r>
              <a:rPr lang="ru-RU" sz="2400" b="1" dirty="0" smtClean="0">
                <a:solidFill>
                  <a:schemeClr val="tx1"/>
                </a:solidFill>
              </a:rPr>
              <a:t> Н.И. </a:t>
            </a:r>
            <a:r>
              <a:rPr lang="ru-RU" sz="2400" dirty="0" smtClean="0">
                <a:solidFill>
                  <a:schemeClr val="tx1"/>
                </a:solidFill>
              </a:rPr>
              <a:t>старший воспитатель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МДОБУ «Детский сад компенсирующего вида «Золотой ключик»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г.Гаврилов</a:t>
            </a:r>
            <a:r>
              <a:rPr lang="ru-RU" sz="2400" dirty="0" smtClean="0">
                <a:solidFill>
                  <a:schemeClr val="tx1"/>
                </a:solidFill>
              </a:rPr>
              <a:t>-Ям, 2016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980728"/>
            <a:ext cx="756123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Психолого-педагогический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практикум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МЫШЛЕНИЕ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7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93306"/>
            <a:ext cx="7704856" cy="595969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sz="1800" b="1" u="sng" dirty="0" smtClean="0">
                <a:solidFill>
                  <a:srgbClr val="000099"/>
                </a:solidFill>
              </a:rPr>
              <a:t>Самостоятельность</a:t>
            </a:r>
            <a:r>
              <a:rPr lang="ru-RU" sz="1800" b="1" u="sng" dirty="0">
                <a:solidFill>
                  <a:srgbClr val="000099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– умение собственными силами разглядеть проблемную ситуацию и разрешить её своим оригинальным способом, не поддаваясь влиянию стереотипов и авторитетов (от этого качества зависит творчество</a:t>
            </a:r>
            <a:r>
              <a:rPr lang="ru-RU" sz="1800" dirty="0" smtClean="0">
                <a:solidFill>
                  <a:schemeClr val="tx1"/>
                </a:solidFill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ru-RU" sz="1800" b="1" u="sng" dirty="0" smtClean="0">
                <a:solidFill>
                  <a:srgbClr val="000099"/>
                </a:solidFill>
              </a:rPr>
              <a:t>Широта</a:t>
            </a:r>
            <a:r>
              <a:rPr lang="ru-RU" sz="1800" b="1" dirty="0">
                <a:solidFill>
                  <a:srgbClr val="000099"/>
                </a:solidFill>
              </a:rPr>
              <a:t> </a:t>
            </a:r>
            <a:r>
              <a:rPr lang="ru-RU" sz="1800" b="1" dirty="0" smtClean="0">
                <a:solidFill>
                  <a:srgbClr val="000099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способность интегрировать знания из различных областей человеческой деятельности, способность охватить весь вопрос в целом, не упуская частностей (этот процесс основывается на всесторонних глубоких знаниях</a:t>
            </a:r>
            <a:r>
              <a:rPr lang="ru-RU" sz="1800" dirty="0" smtClean="0">
                <a:solidFill>
                  <a:schemeClr val="tx1"/>
                </a:solidFill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ru-RU" sz="1800" b="1" u="sng" dirty="0" smtClean="0">
                <a:solidFill>
                  <a:srgbClr val="000099"/>
                </a:solidFill>
              </a:rPr>
              <a:t>Глубина</a:t>
            </a:r>
            <a:r>
              <a:rPr lang="ru-RU" sz="1800" b="1" dirty="0">
                <a:solidFill>
                  <a:srgbClr val="000099"/>
                </a:solidFill>
              </a:rPr>
              <a:t> </a:t>
            </a:r>
            <a:r>
              <a:rPr lang="ru-RU" sz="1800" b="1" dirty="0" smtClean="0">
                <a:solidFill>
                  <a:srgbClr val="000099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степень проникновения в сущность изучаемого явления, способность выявлять существенные логические связи между компонентами задачи,  умение проникать в суть сложных </a:t>
            </a:r>
            <a:r>
              <a:rPr lang="ru-RU" sz="1800" dirty="0" smtClean="0">
                <a:solidFill>
                  <a:schemeClr val="tx1"/>
                </a:solidFill>
              </a:rPr>
              <a:t>вопросов.</a:t>
            </a:r>
          </a:p>
          <a:p>
            <a:pPr marL="514350" indent="-514350" algn="just">
              <a:buAutoNum type="arabicPeriod"/>
            </a:pPr>
            <a:r>
              <a:rPr lang="ru-RU" sz="1800" b="1" u="sng" dirty="0" smtClean="0">
                <a:solidFill>
                  <a:srgbClr val="000099"/>
                </a:solidFill>
              </a:rPr>
              <a:t>Гибкость</a:t>
            </a:r>
            <a:r>
              <a:rPr lang="ru-RU" sz="1800" b="1" dirty="0">
                <a:solidFill>
                  <a:srgbClr val="000099"/>
                </a:solidFill>
              </a:rPr>
              <a:t> </a:t>
            </a:r>
            <a:r>
              <a:rPr lang="ru-RU" sz="1800" b="1" dirty="0" smtClean="0">
                <a:solidFill>
                  <a:srgbClr val="000099"/>
                </a:solidFill>
              </a:rPr>
              <a:t>- </a:t>
            </a:r>
            <a:r>
              <a:rPr lang="ru-RU" sz="1800" dirty="0">
                <a:solidFill>
                  <a:schemeClr val="tx1"/>
                </a:solidFill>
              </a:rPr>
              <a:t>умение изменять намеченный план действий при изменении обстановки или изменении критериев правильного </a:t>
            </a:r>
            <a:r>
              <a:rPr lang="ru-RU" sz="1800" dirty="0" smtClean="0">
                <a:solidFill>
                  <a:schemeClr val="tx1"/>
                </a:solidFill>
              </a:rPr>
              <a:t>решения.</a:t>
            </a:r>
          </a:p>
          <a:p>
            <a:pPr marL="514350" indent="-514350" algn="just">
              <a:buAutoNum type="arabicPeriod"/>
            </a:pPr>
            <a:r>
              <a:rPr lang="ru-RU" sz="1800" b="1" u="sng" dirty="0" smtClean="0">
                <a:solidFill>
                  <a:srgbClr val="000099"/>
                </a:solidFill>
              </a:rPr>
              <a:t>Быстрота</a:t>
            </a:r>
            <a:r>
              <a:rPr lang="ru-RU" sz="1800" b="1" dirty="0" smtClean="0">
                <a:solidFill>
                  <a:srgbClr val="000099"/>
                </a:solidFill>
              </a:rPr>
              <a:t> - </a:t>
            </a:r>
            <a:r>
              <a:rPr lang="ru-RU" sz="1800" dirty="0">
                <a:solidFill>
                  <a:schemeClr val="tx1"/>
                </a:solidFill>
              </a:rPr>
              <a:t>способность находить правильные решения в условиях дефицита времени (зависит: от прочности знаний, от внимания, от интереса, от состояния нервной системы, от образования</a:t>
            </a:r>
            <a:r>
              <a:rPr lang="ru-RU" sz="1800" dirty="0" smtClean="0">
                <a:solidFill>
                  <a:schemeClr val="tx1"/>
                </a:solidFill>
              </a:rPr>
              <a:t>).</a:t>
            </a:r>
          </a:p>
          <a:p>
            <a:pPr marL="514350" indent="-514350" algn="just">
              <a:buAutoNum type="arabicPeriod"/>
            </a:pPr>
            <a:r>
              <a:rPr lang="ru-RU" sz="1800" b="1" u="sng" dirty="0">
                <a:solidFill>
                  <a:srgbClr val="000099"/>
                </a:solidFill>
              </a:rPr>
              <a:t>Критичность</a:t>
            </a:r>
            <a:r>
              <a:rPr lang="ru-RU" sz="1800" dirty="0">
                <a:solidFill>
                  <a:schemeClr val="tx1"/>
                </a:solidFill>
              </a:rPr>
              <a:t> - способность находить недостатки в собственном мыслительном процессе или способность адекватно реагировать на критику своего мышления со стороны,  умение объективно оценивать свои и чужие мысли.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9010" y="8531"/>
            <a:ext cx="57460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Качества (свойства) мышления</a:t>
            </a:r>
            <a:endParaRPr lang="ru-RU" sz="32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14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764704"/>
            <a:ext cx="7560840" cy="600134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1. Ранний и дошкольный возраст. </a:t>
            </a:r>
            <a:r>
              <a:rPr lang="ru-RU" sz="3400" b="1" dirty="0" smtClean="0">
                <a:solidFill>
                  <a:srgbClr val="000099"/>
                </a:solidFill>
              </a:rPr>
              <a:t>Первые проявления мышления </a:t>
            </a:r>
            <a:r>
              <a:rPr lang="ru-RU" sz="3400" dirty="0" smtClean="0">
                <a:solidFill>
                  <a:schemeClr val="tx1"/>
                </a:solidFill>
              </a:rPr>
              <a:t>– конец первого года жизни ребёнка. Этот начальный этап развития мышления связан </a:t>
            </a:r>
            <a:r>
              <a:rPr lang="ru-RU" sz="3400" dirty="0">
                <a:solidFill>
                  <a:schemeClr val="tx1"/>
                </a:solidFill>
              </a:rPr>
              <a:t>с обобщениями. При этом первые обобщения ребенка неотделимы от практической деятельности, что находит свое выражение в одних и тех же действиях, которые он выполняет со сходными между собой </a:t>
            </a:r>
            <a:r>
              <a:rPr lang="ru-RU" sz="3400" dirty="0" smtClean="0">
                <a:solidFill>
                  <a:schemeClr val="tx1"/>
                </a:solidFill>
              </a:rPr>
              <a:t>предметами. Следующий этап развития мышления ребёнка связан с </a:t>
            </a:r>
            <a:r>
              <a:rPr lang="ru-RU" sz="3400" b="1" dirty="0" smtClean="0">
                <a:solidFill>
                  <a:srgbClr val="000099"/>
                </a:solidFill>
              </a:rPr>
              <a:t>овладением им речью</a:t>
            </a:r>
            <a:r>
              <a:rPr lang="ru-RU" sz="3400" dirty="0" smtClean="0">
                <a:solidFill>
                  <a:schemeClr val="tx1"/>
                </a:solidFill>
              </a:rPr>
              <a:t>. Слова являются опорой для обобщений. Постепенно у ребёнка формируется мыслительная операция сравнение, а затем индукция и дедукция, которые к трём с половиной  годам достигают достаточно высокого уровня развития</a:t>
            </a:r>
            <a:r>
              <a:rPr lang="ru-RU" sz="3400" dirty="0">
                <a:solidFill>
                  <a:schemeClr val="tx1"/>
                </a:solidFill>
              </a:rPr>
              <a:t>. </a:t>
            </a:r>
            <a:endParaRPr lang="ru-RU" sz="3400" dirty="0" smtClean="0">
              <a:solidFill>
                <a:schemeClr val="tx1"/>
              </a:solidFill>
            </a:endParaRPr>
          </a:p>
          <a:p>
            <a:pPr algn="just"/>
            <a:r>
              <a:rPr lang="ru-RU" sz="3400" dirty="0" smtClean="0">
                <a:solidFill>
                  <a:schemeClr val="tx1"/>
                </a:solidFill>
              </a:rPr>
              <a:t>	</a:t>
            </a:r>
            <a:r>
              <a:rPr lang="ru-RU" sz="3400" i="1" dirty="0" smtClean="0">
                <a:solidFill>
                  <a:schemeClr val="tx1"/>
                </a:solidFill>
              </a:rPr>
              <a:t>На </a:t>
            </a:r>
            <a:r>
              <a:rPr lang="ru-RU" sz="3400" i="1" dirty="0">
                <a:solidFill>
                  <a:schemeClr val="tx1"/>
                </a:solidFill>
              </a:rPr>
              <a:t>протяжении всего дошкольного возраста сохраняются две основные особенности развития мышления </a:t>
            </a:r>
            <a:r>
              <a:rPr lang="ru-RU" sz="3400" i="1" dirty="0" smtClean="0">
                <a:solidFill>
                  <a:schemeClr val="tx1"/>
                </a:solidFill>
              </a:rPr>
              <a:t>ребёнка</a:t>
            </a:r>
            <a:r>
              <a:rPr lang="ru-RU" sz="3400" i="1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3400" i="1" dirty="0" smtClean="0">
                <a:solidFill>
                  <a:schemeClr val="tx1"/>
                </a:solidFill>
              </a:rPr>
              <a:t>  </a:t>
            </a:r>
            <a:r>
              <a:rPr lang="ru-RU" sz="3400" i="1" dirty="0">
                <a:solidFill>
                  <a:schemeClr val="tx1"/>
                </a:solidFill>
              </a:rPr>
              <a:t>- ребёнок мыслит действуя</a:t>
            </a:r>
            <a:r>
              <a:rPr lang="ru-RU" sz="3400" i="1" dirty="0" smtClean="0">
                <a:solidFill>
                  <a:schemeClr val="tx1"/>
                </a:solidFill>
              </a:rPr>
              <a:t>,</a:t>
            </a:r>
          </a:p>
          <a:p>
            <a:pPr algn="just"/>
            <a:r>
              <a:rPr lang="ru-RU" sz="3400" i="1" dirty="0">
                <a:solidFill>
                  <a:schemeClr val="tx1"/>
                </a:solidFill>
              </a:rPr>
              <a:t> </a:t>
            </a:r>
            <a:r>
              <a:rPr lang="ru-RU" sz="3400" i="1" dirty="0" smtClean="0">
                <a:solidFill>
                  <a:schemeClr val="tx1"/>
                </a:solidFill>
              </a:rPr>
              <a:t> - </a:t>
            </a:r>
            <a:r>
              <a:rPr lang="ru-RU" sz="3400" i="1" dirty="0">
                <a:solidFill>
                  <a:schemeClr val="tx1"/>
                </a:solidFill>
              </a:rPr>
              <a:t>наглядность мышления (ребенок мыслит, опираясь на единичные факты, которые ему известны и доступны из личного опыта или наблюдений за другими людьми</a:t>
            </a:r>
            <a:r>
              <a:rPr lang="ru-RU" sz="3400" i="1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2. Школьный возраст </a:t>
            </a:r>
            <a:r>
              <a:rPr lang="ru-RU" sz="3400" dirty="0" smtClean="0">
                <a:solidFill>
                  <a:schemeClr val="tx1"/>
                </a:solidFill>
              </a:rPr>
              <a:t>– отмечается прогрессирующий рост            мыслительных способностей </a:t>
            </a:r>
            <a:r>
              <a:rPr lang="ru-RU" sz="3400" dirty="0">
                <a:solidFill>
                  <a:schemeClr val="tx1"/>
                </a:solidFill>
              </a:rPr>
              <a:t>ребёнка. </a:t>
            </a:r>
            <a:r>
              <a:rPr lang="ru-RU" sz="3400" dirty="0" smtClean="0">
                <a:solidFill>
                  <a:schemeClr val="tx1"/>
                </a:solidFill>
              </a:rPr>
              <a:t>Осуществляется </a:t>
            </a:r>
            <a:r>
              <a:rPr lang="ru-RU" sz="3400" dirty="0">
                <a:solidFill>
                  <a:schemeClr val="tx1"/>
                </a:solidFill>
              </a:rPr>
              <a:t>переход от конкретных ко все более абстрактным понятиям, а содержание понятий обогащается. В процессе формирования понятий происходит развитие мыслительных операций. Школа учит ребенка анализировать, синтезировать, обобщать, развивает индукцию и дедукцию. Под воздействием школьного обучения развиваются необходимые качества мыслительной деятельности. Знания, приобретенные в школе, способствуют развитию широты и глубины мысли учащихся. </a:t>
            </a:r>
            <a:endParaRPr lang="ru-RU" sz="3400" dirty="0" smtClean="0">
              <a:solidFill>
                <a:schemeClr val="tx1"/>
              </a:solidFill>
            </a:endParaRP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3. Развитие мышления </a:t>
            </a:r>
            <a:r>
              <a:rPr lang="ru-RU" sz="4200" b="1" u="sng" dirty="0">
                <a:solidFill>
                  <a:srgbClr val="000099"/>
                </a:solidFill>
              </a:rPr>
              <a:t>взрослого человека. </a:t>
            </a:r>
            <a:r>
              <a:rPr lang="ru-RU" sz="3400" dirty="0" smtClean="0">
                <a:solidFill>
                  <a:schemeClr val="tx1"/>
                </a:solidFill>
              </a:rPr>
              <a:t>Динамика </a:t>
            </a:r>
            <a:r>
              <a:rPr lang="ru-RU" sz="3400" dirty="0">
                <a:solidFill>
                  <a:schemeClr val="tx1"/>
                </a:solidFill>
              </a:rPr>
              <a:t>этого развития и ее направленность зависят уже только от </a:t>
            </a:r>
            <a:r>
              <a:rPr lang="ru-RU" sz="3400" dirty="0" smtClean="0">
                <a:solidFill>
                  <a:schemeClr val="tx1"/>
                </a:solidFill>
              </a:rPr>
              <a:t>самого человека. 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05426" y="8531"/>
            <a:ext cx="43332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Развити</a:t>
            </a:r>
            <a:r>
              <a:rPr lang="ru-RU" sz="3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е</a:t>
            </a:r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 мышления</a:t>
            </a:r>
            <a:endParaRPr lang="ru-RU" sz="36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228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31751"/>
            <a:ext cx="7704856" cy="614158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1. Патологии </a:t>
            </a:r>
            <a:r>
              <a:rPr lang="ru-RU" sz="4200" b="1" u="sng" dirty="0">
                <a:solidFill>
                  <a:srgbClr val="000099"/>
                </a:solidFill>
              </a:rPr>
              <a:t>операционной стороны психического </a:t>
            </a:r>
            <a:r>
              <a:rPr lang="ru-RU" sz="4200" b="1" u="sng" dirty="0" smtClean="0">
                <a:solidFill>
                  <a:srgbClr val="000099"/>
                </a:solidFill>
              </a:rPr>
              <a:t>процесса: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нарушение процесса обобщения понятий </a:t>
            </a:r>
            <a:r>
              <a:rPr lang="ru-RU" dirty="0" smtClean="0">
                <a:solidFill>
                  <a:schemeClr val="tx1"/>
                </a:solidFill>
              </a:rPr>
              <a:t>(олигофрения, эпилепсия, энцефалит),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искажение процесса обобщ</a:t>
            </a:r>
            <a:r>
              <a:rPr lang="ru-RU" dirty="0" smtClean="0">
                <a:solidFill>
                  <a:schemeClr val="tx1"/>
                </a:solidFill>
              </a:rPr>
              <a:t>ения (</a:t>
            </a:r>
            <a:r>
              <a:rPr lang="ru-RU" dirty="0" err="1" smtClean="0">
                <a:solidFill>
                  <a:schemeClr val="tx1"/>
                </a:solidFill>
              </a:rPr>
              <a:t>психопатия,шизофрения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2. </a:t>
            </a:r>
            <a:r>
              <a:rPr lang="ru-RU" sz="4200" b="1" u="sng" dirty="0" smtClean="0">
                <a:solidFill>
                  <a:srgbClr val="000099"/>
                </a:solidFill>
              </a:rPr>
              <a:t>Нарушения</a:t>
            </a:r>
            <a:r>
              <a:rPr lang="ru-RU" sz="4200" b="1" u="sng" dirty="0">
                <a:solidFill>
                  <a:srgbClr val="000099"/>
                </a:solidFill>
              </a:rPr>
              <a:t>, затрагивающие динамику </a:t>
            </a:r>
            <a:r>
              <a:rPr lang="ru-RU" sz="4200" b="1" u="sng" dirty="0" smtClean="0">
                <a:solidFill>
                  <a:srgbClr val="000099"/>
                </a:solidFill>
              </a:rPr>
              <a:t>мышления: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соскальзывание</a:t>
            </a:r>
            <a:r>
              <a:rPr lang="ru-RU" dirty="0" smtClean="0">
                <a:solidFill>
                  <a:schemeClr val="tx1"/>
                </a:solidFill>
              </a:rPr>
              <a:t> (нарушается нормальный и логичный ход мысли),</a:t>
            </a:r>
          </a:p>
          <a:p>
            <a:pPr marL="457200" indent="-457200" algn="just">
              <a:buFontTx/>
              <a:buChar char="-"/>
            </a:pPr>
            <a:r>
              <a:rPr lang="ru-RU" b="1" dirty="0" err="1" smtClean="0">
                <a:solidFill>
                  <a:schemeClr val="tx1"/>
                </a:solidFill>
              </a:rPr>
              <a:t>откликаемость</a:t>
            </a:r>
            <a:r>
              <a:rPr lang="ru-RU" dirty="0" smtClean="0">
                <a:solidFill>
                  <a:schemeClr val="tx1"/>
                </a:solidFill>
              </a:rPr>
              <a:t> (потеря ориентации в пространстве и времени),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непоследовательность</a:t>
            </a:r>
            <a:r>
              <a:rPr lang="ru-RU" dirty="0" smtClean="0">
                <a:solidFill>
                  <a:schemeClr val="tx1"/>
                </a:solidFill>
              </a:rPr>
              <a:t> (непоследовательные суждения – сосудистые заболевания, травмы головного мозга, МДП – маниакально-депрессивный психоз, шизофрения),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инертность</a:t>
            </a:r>
            <a:r>
              <a:rPr lang="ru-RU" dirty="0" smtClean="0">
                <a:solidFill>
                  <a:schemeClr val="tx1"/>
                </a:solidFill>
              </a:rPr>
              <a:t> (заметно замедлен темп действий и суждений – эпилепсия, психопатия, МДС – </a:t>
            </a:r>
            <a:r>
              <a:rPr lang="ru-RU" dirty="0" err="1" smtClean="0">
                <a:solidFill>
                  <a:schemeClr val="tx1"/>
                </a:solidFill>
              </a:rPr>
              <a:t>миелодиспластический</a:t>
            </a:r>
            <a:r>
              <a:rPr lang="ru-RU" dirty="0" smtClean="0">
                <a:solidFill>
                  <a:schemeClr val="tx1"/>
                </a:solidFill>
              </a:rPr>
              <a:t> синдром, депрессивные, апатичные, астеничные состояния),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ускорение</a:t>
            </a:r>
            <a:r>
              <a:rPr lang="ru-RU" dirty="0" smtClean="0">
                <a:solidFill>
                  <a:schemeClr val="tx1"/>
                </a:solidFill>
              </a:rPr>
              <a:t> (слишком быстро возникающие идеи, суждения – повышенная эмоциональность).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3. </a:t>
            </a:r>
            <a:r>
              <a:rPr lang="ru-RU" sz="4200" b="1" u="sng" dirty="0" smtClean="0">
                <a:solidFill>
                  <a:srgbClr val="000099"/>
                </a:solidFill>
              </a:rPr>
              <a:t>Расстройства личностного компонента:</a:t>
            </a:r>
            <a:endParaRPr lang="ru-RU" sz="4200" b="1" u="sng" dirty="0" smtClean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b="1" dirty="0" err="1" smtClean="0">
                <a:solidFill>
                  <a:schemeClr val="tx1"/>
                </a:solidFill>
              </a:rPr>
              <a:t>разноплановость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(какая-либо </a:t>
            </a:r>
            <a:r>
              <a:rPr lang="ru-RU" dirty="0">
                <a:solidFill>
                  <a:schemeClr val="tx1"/>
                </a:solidFill>
              </a:rPr>
              <a:t>ценность, суждение, вывод могут "располагаться" в разных плоскостях </a:t>
            </a:r>
            <a:r>
              <a:rPr lang="ru-RU" dirty="0" smtClean="0">
                <a:solidFill>
                  <a:schemeClr val="tx1"/>
                </a:solidFill>
              </a:rPr>
              <a:t>мышления),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резонёрство</a:t>
            </a:r>
            <a:r>
              <a:rPr lang="ru-RU" dirty="0" smtClean="0">
                <a:solidFill>
                  <a:schemeClr val="tx1"/>
                </a:solidFill>
              </a:rPr>
              <a:t> («бесплодные рассуждения»),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витиеватость</a:t>
            </a:r>
            <a:r>
              <a:rPr lang="ru-RU" dirty="0" smtClean="0">
                <a:solidFill>
                  <a:schemeClr val="tx1"/>
                </a:solidFill>
              </a:rPr>
              <a:t> («лишние рассуждения»),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аморфность</a:t>
            </a:r>
            <a:r>
              <a:rPr lang="ru-RU" dirty="0" smtClean="0">
                <a:solidFill>
                  <a:schemeClr val="tx1"/>
                </a:solidFill>
              </a:rPr>
              <a:t> (нарушение логического мышления).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4. </a:t>
            </a:r>
            <a:r>
              <a:rPr lang="ru-RU" sz="4200" b="1" u="sng" dirty="0" err="1" smtClean="0">
                <a:solidFill>
                  <a:srgbClr val="000099"/>
                </a:solidFill>
              </a:rPr>
              <a:t>Обессии</a:t>
            </a:r>
            <a:r>
              <a:rPr lang="ru-RU" sz="42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навязчивые идеи.</a:t>
            </a: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5. Сверхценные эмоциональные идеи</a:t>
            </a:r>
            <a:r>
              <a:rPr lang="ru-RU" dirty="0" smtClean="0">
                <a:solidFill>
                  <a:schemeClr val="tx1"/>
                </a:solidFill>
              </a:rPr>
              <a:t> – одна или комплекс идей, побуждающих к действию, не дают покоя. </a:t>
            </a:r>
          </a:p>
          <a:p>
            <a:pPr algn="just"/>
            <a:r>
              <a:rPr lang="ru-RU" sz="4200" b="1" u="sng" dirty="0" smtClean="0">
                <a:solidFill>
                  <a:srgbClr val="000099"/>
                </a:solidFill>
              </a:rPr>
              <a:t>6. Бред </a:t>
            </a:r>
            <a:r>
              <a:rPr lang="ru-RU" dirty="0" smtClean="0">
                <a:solidFill>
                  <a:schemeClr val="tx1"/>
                </a:solidFill>
              </a:rPr>
              <a:t>– у человека возникают </a:t>
            </a:r>
            <a:r>
              <a:rPr lang="ru-RU" dirty="0">
                <a:solidFill>
                  <a:schemeClr val="tx1"/>
                </a:solidFill>
              </a:rPr>
              <a:t>умозаключения и представления, не соответствующие его ценностям, реальности, общепринятым законам логики.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6571" y="8531"/>
            <a:ext cx="37909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Нарушения мышления</a:t>
            </a:r>
            <a:endParaRPr lang="ru-RU" sz="28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008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8060" y="1556792"/>
            <a:ext cx="42643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27197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95" y="1052736"/>
            <a:ext cx="7632848" cy="5328592"/>
          </a:xfrm>
        </p:spPr>
        <p:txBody>
          <a:bodyPr>
            <a:normAutofit fontScale="62500" lnSpcReduction="200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Множество людей оканчивает колледжи, научившись в подлиннике читать Вергилия и овладев таинствами исчисления, но не получив ни малейшего представления о том, каким образом мыслят они сами. </a:t>
            </a:r>
            <a:r>
              <a:rPr lang="ru-RU" sz="2900" b="1" i="1" dirty="0">
                <a:solidFill>
                  <a:srgbClr val="000099"/>
                </a:solidFill>
              </a:rPr>
              <a:t>(Дейл Карнеги)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Библиотека, которую собрал человек, говорит о структуре его мышления, как одежда о структуре тела. </a:t>
            </a:r>
            <a:r>
              <a:rPr lang="ru-RU" sz="2900" b="1" i="1" dirty="0">
                <a:solidFill>
                  <a:srgbClr val="000099"/>
                </a:solidFill>
              </a:rPr>
              <a:t>(Лоис </a:t>
            </a:r>
            <a:r>
              <a:rPr lang="ru-RU" sz="2900" b="1" i="1" dirty="0" err="1">
                <a:solidFill>
                  <a:srgbClr val="000099"/>
                </a:solidFill>
              </a:rPr>
              <a:t>Макмастер</a:t>
            </a:r>
            <a:r>
              <a:rPr lang="ru-RU" sz="2900" b="1" i="1" dirty="0">
                <a:solidFill>
                  <a:srgbClr val="000099"/>
                </a:solidFill>
              </a:rPr>
              <a:t> </a:t>
            </a:r>
            <a:r>
              <a:rPr lang="ru-RU" sz="2900" b="1" i="1" dirty="0" err="1">
                <a:solidFill>
                  <a:srgbClr val="000099"/>
                </a:solidFill>
              </a:rPr>
              <a:t>Буджолд</a:t>
            </a:r>
            <a:r>
              <a:rPr lang="ru-RU" sz="2900" b="1" i="1" dirty="0">
                <a:solidFill>
                  <a:srgbClr val="000099"/>
                </a:solidFill>
              </a:rPr>
              <a:t>)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Иногда мышление похоже на разговор с другим человеком, но этот человек — тоже ты.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b="1" i="1" dirty="0">
                <a:solidFill>
                  <a:srgbClr val="000099"/>
                </a:solidFill>
              </a:rPr>
              <a:t>(Терри </a:t>
            </a:r>
            <a:r>
              <a:rPr lang="ru-RU" sz="2900" b="1" i="1" dirty="0" err="1">
                <a:solidFill>
                  <a:srgbClr val="000099"/>
                </a:solidFill>
              </a:rPr>
              <a:t>Пратчетт</a:t>
            </a:r>
            <a:r>
              <a:rPr lang="ru-RU" sz="2900" b="1" i="1" dirty="0">
                <a:solidFill>
                  <a:srgbClr val="000099"/>
                </a:solidFill>
              </a:rPr>
              <a:t>)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С теми, кому больно, не спорят. Боль, как физическая, так и душевная, лишает человека способности мыслить трезво. </a:t>
            </a:r>
            <a:r>
              <a:rPr lang="ru-RU" sz="2900" b="1" i="1" dirty="0">
                <a:solidFill>
                  <a:srgbClr val="000099"/>
                </a:solidFill>
              </a:rPr>
              <a:t>(Дмитрий </a:t>
            </a:r>
            <a:r>
              <a:rPr lang="ru-RU" sz="2900" b="1" i="1" dirty="0" err="1">
                <a:solidFill>
                  <a:srgbClr val="000099"/>
                </a:solidFill>
              </a:rPr>
              <a:t>Емец</a:t>
            </a:r>
            <a:r>
              <a:rPr lang="ru-RU" sz="2900" b="1" i="1" dirty="0">
                <a:solidFill>
                  <a:srgbClr val="000099"/>
                </a:solidFill>
              </a:rPr>
              <a:t>)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Эмоции враждебны чистому мышлению. </a:t>
            </a:r>
            <a:r>
              <a:rPr lang="ru-RU" sz="2900" b="1" i="1" dirty="0">
                <a:solidFill>
                  <a:srgbClr val="000099"/>
                </a:solidFill>
              </a:rPr>
              <a:t>(Артур </a:t>
            </a:r>
            <a:r>
              <a:rPr lang="ru-RU" sz="2900" b="1" i="1" dirty="0" err="1">
                <a:solidFill>
                  <a:srgbClr val="000099"/>
                </a:solidFill>
              </a:rPr>
              <a:t>Конан</a:t>
            </a:r>
            <a:r>
              <a:rPr lang="ru-RU" sz="2900" b="1" i="1" dirty="0">
                <a:solidFill>
                  <a:srgbClr val="000099"/>
                </a:solidFill>
              </a:rPr>
              <a:t> Дойл. Знак </a:t>
            </a:r>
            <a:r>
              <a:rPr lang="ru-RU" sz="2900" b="1" i="1" dirty="0" err="1">
                <a:solidFill>
                  <a:srgbClr val="000099"/>
                </a:solidFill>
              </a:rPr>
              <a:t>черытёх</a:t>
            </a:r>
            <a:r>
              <a:rPr lang="ru-RU" sz="2900" b="1" i="1" dirty="0">
                <a:solidFill>
                  <a:srgbClr val="000099"/>
                </a:solidFill>
              </a:rPr>
              <a:t>)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— Пусть любая власть обманывает и даёт обещания, — сказал я. — Но она не отнимает способности мыслить!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— Большинство людей никогда не пользовались этой способностью, — ответила баба Ада. </a:t>
            </a:r>
            <a:r>
              <a:rPr lang="ru-RU" sz="2900" b="1" i="1" dirty="0">
                <a:solidFill>
                  <a:srgbClr val="000099"/>
                </a:solidFill>
              </a:rPr>
              <a:t>(Сергей Лукьяненко. Танцы на снегу)</a:t>
            </a:r>
          </a:p>
          <a:p>
            <a:pPr lvl="0" algn="just"/>
            <a:r>
              <a:rPr lang="ru-RU" sz="2900" i="1" dirty="0">
                <a:solidFill>
                  <a:schemeClr val="tx1"/>
                </a:solidFill>
              </a:rPr>
              <a:t>Мы охотнее сознаем свои ошибки в поведении, нежели в мышлении.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b="1" i="1" dirty="0">
                <a:solidFill>
                  <a:srgbClr val="000099"/>
                </a:solidFill>
              </a:rPr>
              <a:t>(Иоганн Вольфганг Гёте)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0193" y="188640"/>
            <a:ext cx="84236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Мудрые высказывания о мышлении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66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6584780" cy="418923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Мышление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высшая форма отражения мозгом окружающего мира, это наиболее сложный психический познавательный процесс, присущий только человеку.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8935" y="188640"/>
            <a:ext cx="3966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МЫШЛЕНИЕ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2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6912768" cy="590465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Понятие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это отражение общих и существенных свойств предметов или </a:t>
            </a:r>
            <a:r>
              <a:rPr lang="ru-RU" dirty="0" smtClean="0">
                <a:solidFill>
                  <a:schemeClr val="tx1"/>
                </a:solidFill>
              </a:rPr>
              <a:t>явлений.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Принято различать: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общие </a:t>
            </a:r>
            <a:r>
              <a:rPr lang="ru-RU" dirty="0" smtClean="0">
                <a:solidFill>
                  <a:schemeClr val="tx1"/>
                </a:solidFill>
              </a:rPr>
              <a:t>(стул, здание, человек)</a:t>
            </a:r>
            <a:r>
              <a:rPr lang="ru-RU" b="1" dirty="0" smtClean="0">
                <a:solidFill>
                  <a:schemeClr val="tx1"/>
                </a:solidFill>
              </a:rPr>
              <a:t>  и единичные </a:t>
            </a:r>
            <a:r>
              <a:rPr lang="ru-RU" dirty="0" smtClean="0">
                <a:solidFill>
                  <a:schemeClr val="tx1"/>
                </a:solidFill>
              </a:rPr>
              <a:t>(Енисей, Венера) понятия,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теоретические </a:t>
            </a:r>
            <a:r>
              <a:rPr lang="ru-RU" dirty="0" smtClean="0">
                <a:solidFill>
                  <a:schemeClr val="tx1"/>
                </a:solidFill>
              </a:rPr>
              <a:t>(характеризуют наблюдаемые объекты и их свойства)</a:t>
            </a:r>
            <a:r>
              <a:rPr lang="ru-RU" b="1" dirty="0" smtClean="0">
                <a:solidFill>
                  <a:schemeClr val="tx1"/>
                </a:solidFill>
              </a:rPr>
              <a:t> и эмпирические </a:t>
            </a:r>
            <a:r>
              <a:rPr lang="ru-RU" dirty="0" smtClean="0">
                <a:solidFill>
                  <a:schemeClr val="tx1"/>
                </a:solidFill>
              </a:rPr>
              <a:t>(характеризуют ненаблюдаемые объекты)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понятия,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абстрактные </a:t>
            </a:r>
            <a:r>
              <a:rPr lang="ru-RU" dirty="0" smtClean="0">
                <a:solidFill>
                  <a:schemeClr val="tx1"/>
                </a:solidFill>
              </a:rPr>
              <a:t>(смелость, доброта)</a:t>
            </a:r>
            <a:r>
              <a:rPr lang="ru-RU" b="1" dirty="0" smtClean="0">
                <a:solidFill>
                  <a:schemeClr val="tx1"/>
                </a:solidFill>
              </a:rPr>
              <a:t> и конкретные </a:t>
            </a:r>
            <a:r>
              <a:rPr lang="ru-RU" dirty="0" smtClean="0">
                <a:solidFill>
                  <a:schemeClr val="tx1"/>
                </a:solidFill>
              </a:rPr>
              <a:t>(растение, книга)</a:t>
            </a:r>
            <a:r>
              <a:rPr lang="ru-RU" b="1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chemeClr val="tx1"/>
                </a:solidFill>
              </a:rPr>
              <a:t>понятия.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2800" b="1" dirty="0" smtClean="0">
                <a:solidFill>
                  <a:srgbClr val="000099"/>
                </a:solidFill>
              </a:rPr>
              <a:t>Усвоение понятий </a:t>
            </a:r>
            <a:r>
              <a:rPr lang="ru-RU" sz="2800" dirty="0" smtClean="0">
                <a:solidFill>
                  <a:schemeClr val="tx1"/>
                </a:solidFill>
              </a:rPr>
              <a:t>– достаточно сложный процесс</a:t>
            </a:r>
            <a:r>
              <a:rPr lang="ru-RU" sz="2800" b="1" dirty="0" smtClean="0">
                <a:solidFill>
                  <a:srgbClr val="000099"/>
                </a:solidFill>
              </a:rPr>
              <a:t>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0099"/>
                </a:solidFill>
              </a:rPr>
              <a:t>	</a:t>
            </a:r>
            <a:r>
              <a:rPr lang="ru-RU" sz="2800" b="1" dirty="0" smtClean="0">
                <a:solidFill>
                  <a:schemeClr val="tx1"/>
                </a:solidFill>
              </a:rPr>
              <a:t>2 способа усвоения понятий</a:t>
            </a:r>
            <a:r>
              <a:rPr lang="ru-RU" sz="2800" b="1" dirty="0" smtClean="0">
                <a:solidFill>
                  <a:srgbClr val="000099"/>
                </a:solidFill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ru-RU" sz="2800" i="1" dirty="0" smtClean="0">
                <a:solidFill>
                  <a:schemeClr val="tx1"/>
                </a:solidFill>
              </a:rPr>
              <a:t>специальное обучение </a:t>
            </a:r>
            <a:r>
              <a:rPr lang="ru-RU" sz="2800" dirty="0" smtClean="0">
                <a:solidFill>
                  <a:schemeClr val="tx1"/>
                </a:solidFill>
              </a:rPr>
              <a:t>(нас учат чему-либо),</a:t>
            </a:r>
          </a:p>
          <a:p>
            <a:pPr marL="457200" indent="-457200" algn="just">
              <a:buFontTx/>
              <a:buChar char="-"/>
            </a:pPr>
            <a:r>
              <a:rPr lang="ru-RU" sz="2800" i="1" dirty="0" smtClean="0">
                <a:solidFill>
                  <a:schemeClr val="tx1"/>
                </a:solidFill>
              </a:rPr>
              <a:t>самостоятельная деятельность </a:t>
            </a:r>
            <a:r>
              <a:rPr lang="ru-RU" sz="2800" dirty="0" smtClean="0">
                <a:solidFill>
                  <a:schemeClr val="tx1"/>
                </a:solidFill>
              </a:rPr>
              <a:t>(опора на собственный опыт).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	На успешность усвоения понятий влияет</a:t>
            </a:r>
            <a:r>
              <a:rPr lang="ru-RU" sz="2800" b="1" dirty="0" smtClean="0">
                <a:solidFill>
                  <a:srgbClr val="000099"/>
                </a:solidFill>
              </a:rPr>
              <a:t>:</a:t>
            </a:r>
            <a:endParaRPr lang="ru-RU" sz="2800" b="1" dirty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sz="2800" i="1" dirty="0" smtClean="0">
                <a:solidFill>
                  <a:schemeClr val="tx1"/>
                </a:solidFill>
              </a:rPr>
              <a:t>практический опыт</a:t>
            </a:r>
            <a:r>
              <a:rPr lang="ru-RU" sz="2800" dirty="0" smtClean="0">
                <a:solidFill>
                  <a:schemeClr val="tx1"/>
                </a:solidFill>
              </a:rPr>
              <a:t>,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sz="2800" i="1" dirty="0" smtClean="0">
                <a:solidFill>
                  <a:schemeClr val="tx1"/>
                </a:solidFill>
              </a:rPr>
              <a:t>наглядность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Char char="-"/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9714" y="8531"/>
            <a:ext cx="44246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Формы мышления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98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827584" y="404664"/>
            <a:ext cx="7088836" cy="6192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solidFill>
                  <a:srgbClr val="000099"/>
                </a:solidFill>
              </a:rPr>
              <a:t>2. </a:t>
            </a:r>
            <a:r>
              <a:rPr lang="ru-RU" sz="2800" b="1" u="sng" dirty="0" smtClean="0">
                <a:solidFill>
                  <a:srgbClr val="000099"/>
                </a:solidFill>
              </a:rPr>
              <a:t>Суждение</a:t>
            </a:r>
            <a:r>
              <a:rPr lang="ru-RU" sz="2800" b="1" dirty="0" smtClean="0">
                <a:solidFill>
                  <a:srgbClr val="000099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— </a:t>
            </a:r>
            <a:r>
              <a:rPr lang="ru-RU" sz="2800" dirty="0" smtClean="0">
                <a:solidFill>
                  <a:schemeClr val="tx1"/>
                </a:solidFill>
              </a:rPr>
              <a:t>понимание субъектом многообразия связей конкретного предмета или явления с другими предметами или явлениями.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    </a:t>
            </a:r>
            <a:r>
              <a:rPr lang="ru-RU" sz="2800" b="1" dirty="0" smtClean="0">
                <a:solidFill>
                  <a:srgbClr val="000099"/>
                </a:solidFill>
              </a:rPr>
              <a:t>Суждения могут быть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chemeClr val="tx1"/>
                </a:solidFill>
              </a:rPr>
              <a:t>общими, частными и единичными,</a:t>
            </a:r>
          </a:p>
          <a:p>
            <a:pPr marL="342900" indent="-342900" algn="just">
              <a:buFontTx/>
              <a:buChar char="-"/>
            </a:pPr>
            <a:r>
              <a:rPr lang="ru-RU" sz="2800" b="1" dirty="0" smtClean="0">
                <a:solidFill>
                  <a:schemeClr val="tx1"/>
                </a:solidFill>
              </a:rPr>
              <a:t>истинными и ложными.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3. </a:t>
            </a:r>
            <a:r>
              <a:rPr lang="ru-RU" sz="2800" b="1" u="sng" dirty="0" smtClean="0">
                <a:solidFill>
                  <a:srgbClr val="000099"/>
                </a:solidFill>
              </a:rPr>
              <a:t>Умозаключение</a:t>
            </a:r>
            <a:r>
              <a:rPr lang="ru-RU" sz="2800" b="1" dirty="0" smtClean="0">
                <a:solidFill>
                  <a:schemeClr val="tx1"/>
                </a:solidFill>
              </a:rPr>
              <a:t> - </a:t>
            </a:r>
            <a:r>
              <a:rPr lang="ru-RU" sz="2800" dirty="0" smtClean="0">
                <a:solidFill>
                  <a:schemeClr val="tx1"/>
                </a:solidFill>
              </a:rPr>
              <a:t>высшая форма мышления, которая представляет собой формирование новых суждений на основе преобразования уже имеющихся.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     Умозаключение </a:t>
            </a:r>
            <a:r>
              <a:rPr lang="ru-RU" sz="2800" dirty="0">
                <a:solidFill>
                  <a:schemeClr val="tx1"/>
                </a:solidFill>
              </a:rPr>
              <a:t>как форма мышления опирается на понятия и суждения и чаще всего используется в процессах теоретического мышления.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3300" dirty="0" smtClean="0">
              <a:solidFill>
                <a:schemeClr val="tx1"/>
              </a:solidFill>
            </a:endParaRP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6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7835790" cy="587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1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476672"/>
            <a:ext cx="7878579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6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50636"/>
            <a:ext cx="7488832" cy="6207364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По форме: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предметно-действенное</a:t>
            </a:r>
            <a:r>
              <a:rPr lang="ru-RU" dirty="0">
                <a:solidFill>
                  <a:schemeClr val="tx1"/>
                </a:solidFill>
              </a:rPr>
              <a:t> (вид мышления, связанный с практическими действиями над </a:t>
            </a:r>
            <a:r>
              <a:rPr lang="ru-RU" dirty="0" smtClean="0">
                <a:solidFill>
                  <a:schemeClr val="tx1"/>
                </a:solidFill>
              </a:rPr>
              <a:t>предметами),</a:t>
            </a: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наглядно-образное</a:t>
            </a:r>
            <a:r>
              <a:rPr lang="ru-RU" dirty="0">
                <a:solidFill>
                  <a:schemeClr val="tx1"/>
                </a:solidFill>
              </a:rPr>
              <a:t> (вид мышления, который опирается на восприятие или представления</a:t>
            </a:r>
            <a:r>
              <a:rPr lang="ru-RU" dirty="0" smtClean="0">
                <a:solidFill>
                  <a:schemeClr val="tx1"/>
                </a:solidFill>
              </a:rPr>
              <a:t>),</a:t>
            </a: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абстрактное (или логическое) </a:t>
            </a:r>
            <a:r>
              <a:rPr lang="ru-RU" dirty="0">
                <a:solidFill>
                  <a:schemeClr val="tx1"/>
                </a:solidFill>
              </a:rPr>
              <a:t>(это мышление понятиями, лишёнными непосредственной наглядности, присущей восприятию и представлениям).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2. </a:t>
            </a:r>
            <a:r>
              <a:rPr lang="ru-RU" b="1" u="sng" dirty="0" smtClean="0">
                <a:solidFill>
                  <a:srgbClr val="000099"/>
                </a:solidFill>
              </a:rPr>
              <a:t>По характеру:</a:t>
            </a: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теоретическое мышление </a:t>
            </a:r>
            <a:r>
              <a:rPr lang="ru-RU" dirty="0">
                <a:solidFill>
                  <a:schemeClr val="tx1"/>
                </a:solidFill>
              </a:rPr>
              <a:t>– направлено на открытие законов, свойств объектов и пр</a:t>
            </a:r>
            <a:r>
              <a:rPr lang="ru-RU" dirty="0" smtClean="0">
                <a:solidFill>
                  <a:schemeClr val="tx1"/>
                </a:solidFill>
              </a:rPr>
              <a:t>.,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практическое мышление</a:t>
            </a:r>
            <a:r>
              <a:rPr lang="ru-RU" dirty="0" smtClean="0">
                <a:solidFill>
                  <a:schemeClr val="tx1"/>
                </a:solidFill>
              </a:rPr>
              <a:t> – решение проблем осуществляется в практической деятельности.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3. </a:t>
            </a:r>
            <a:r>
              <a:rPr lang="ru-RU" b="1" u="sng" dirty="0" smtClean="0">
                <a:solidFill>
                  <a:srgbClr val="000099"/>
                </a:solidFill>
              </a:rPr>
              <a:t>По степени развёрнутости:</a:t>
            </a: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дискурсивное мышление </a:t>
            </a:r>
            <a:r>
              <a:rPr lang="ru-RU" dirty="0">
                <a:solidFill>
                  <a:schemeClr val="tx1"/>
                </a:solidFill>
              </a:rPr>
              <a:t>– это мышление, основанное на логике рассуждения, а не </a:t>
            </a:r>
            <a:r>
              <a:rPr lang="ru-RU" dirty="0" smtClean="0">
                <a:solidFill>
                  <a:schemeClr val="tx1"/>
                </a:solidFill>
              </a:rPr>
              <a:t>восприятия,</a:t>
            </a: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интуитивное мышление </a:t>
            </a:r>
            <a:r>
              <a:rPr lang="ru-RU" dirty="0">
                <a:solidFill>
                  <a:schemeClr val="tx1"/>
                </a:solidFill>
              </a:rPr>
              <a:t>– это мышление, основанное на непосредственном чувственном восприятии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4. </a:t>
            </a:r>
            <a:r>
              <a:rPr lang="ru-RU" b="1" u="sng" dirty="0">
                <a:solidFill>
                  <a:srgbClr val="000099"/>
                </a:solidFill>
              </a:rPr>
              <a:t>По степени </a:t>
            </a:r>
            <a:r>
              <a:rPr lang="ru-RU" b="1" u="sng" dirty="0" smtClean="0">
                <a:solidFill>
                  <a:srgbClr val="000099"/>
                </a:solidFill>
              </a:rPr>
              <a:t>новизны:</a:t>
            </a:r>
            <a:endParaRPr lang="ru-RU" b="1" u="sng" dirty="0">
              <a:solidFill>
                <a:srgbClr val="000099"/>
              </a:solidFill>
            </a:endParaRPr>
          </a:p>
          <a:p>
            <a:pPr marL="457200" indent="-457200" algn="just">
              <a:buFontTx/>
              <a:buChar char="-"/>
            </a:pPr>
            <a:r>
              <a:rPr lang="ru-RU" b="1" dirty="0">
                <a:solidFill>
                  <a:schemeClr val="tx1"/>
                </a:solidFill>
              </a:rPr>
              <a:t>продуктивное мышление </a:t>
            </a:r>
            <a:r>
              <a:rPr lang="ru-RU" dirty="0">
                <a:solidFill>
                  <a:schemeClr val="tx1"/>
                </a:solidFill>
              </a:rPr>
              <a:t>– это мышление, в ходе которого возникает новое </a:t>
            </a:r>
            <a:r>
              <a:rPr lang="ru-RU" dirty="0" smtClean="0">
                <a:solidFill>
                  <a:schemeClr val="tx1"/>
                </a:solidFill>
              </a:rPr>
              <a:t>знание,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репродуктивное </a:t>
            </a:r>
            <a:r>
              <a:rPr lang="ru-RU" b="1" dirty="0">
                <a:solidFill>
                  <a:schemeClr val="tx1"/>
                </a:solidFill>
              </a:rPr>
              <a:t>мышление </a:t>
            </a:r>
            <a:r>
              <a:rPr lang="ru-RU" dirty="0">
                <a:solidFill>
                  <a:schemeClr val="tx1"/>
                </a:solidFill>
              </a:rPr>
              <a:t>– отвечает только за усвоение информации и способность воспроизводить их в приблизительно похожих </a:t>
            </a:r>
            <a:r>
              <a:rPr lang="ru-RU" dirty="0" smtClean="0">
                <a:solidFill>
                  <a:schemeClr val="tx1"/>
                </a:solidFill>
              </a:rPr>
              <a:t>условиях.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085" y="8531"/>
            <a:ext cx="7729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Классификация видов мышления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84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16417"/>
            <a:ext cx="7776863" cy="56166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1. Сравнение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это операция установления сходства и различия между предметами и явлениями реального мира</a:t>
            </a:r>
            <a:r>
              <a:rPr lang="ru-RU" dirty="0" smtClean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2. Анализ и синтез.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        Анализ </a:t>
            </a:r>
            <a:r>
              <a:rPr lang="ru-RU" b="1" dirty="0">
                <a:solidFill>
                  <a:srgbClr val="000099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это мысленное расчленение </a:t>
            </a:r>
            <a:r>
              <a:rPr lang="ru-RU" dirty="0" smtClean="0">
                <a:solidFill>
                  <a:schemeClr val="tx1"/>
                </a:solidFill>
              </a:rPr>
              <a:t>чего- либо </a:t>
            </a:r>
            <a:r>
              <a:rPr lang="ru-RU" dirty="0">
                <a:solidFill>
                  <a:schemeClr val="tx1"/>
                </a:solidFill>
              </a:rPr>
              <a:t>на части или мысленное выделение отдельных свойств предмета.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      </a:t>
            </a:r>
            <a:r>
              <a:rPr lang="ru-RU" b="1" dirty="0">
                <a:solidFill>
                  <a:srgbClr val="000099"/>
                </a:solidFill>
              </a:rPr>
              <a:t>Синтез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это </a:t>
            </a:r>
            <a:r>
              <a:rPr lang="ru-RU" dirty="0">
                <a:solidFill>
                  <a:schemeClr val="tx1"/>
                </a:solidFill>
              </a:rPr>
              <a:t>мысленное соединение частей предметов или явлений в одно целое, а также мысленное сочетание отдельных их свойств.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3. Абстракция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мысленное выделение существенных свойств и признаков предметов и явлений при одновременном отвлечении от несущественных признаков и свойств.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4. Обобщение и конкретизация.</a:t>
            </a:r>
          </a:p>
          <a:p>
            <a:pPr algn="just"/>
            <a:r>
              <a:rPr lang="ru-RU" dirty="0" smtClean="0">
                <a:solidFill>
                  <a:srgbClr val="000099"/>
                </a:solidFill>
              </a:rPr>
              <a:t>        </a:t>
            </a:r>
            <a:r>
              <a:rPr lang="ru-RU" b="1" dirty="0" smtClean="0">
                <a:solidFill>
                  <a:srgbClr val="000099"/>
                </a:solidFill>
              </a:rPr>
              <a:t>Обобщение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объединение предметов и явлений в группы по тем или иным общим признакам, которые определяются в процессе абстрагирования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         </a:t>
            </a:r>
            <a:r>
              <a:rPr lang="ru-RU" b="1" dirty="0">
                <a:solidFill>
                  <a:srgbClr val="000099"/>
                </a:solidFill>
              </a:rPr>
              <a:t>Конкретизация</a:t>
            </a:r>
            <a:r>
              <a:rPr lang="ru-RU" dirty="0">
                <a:solidFill>
                  <a:schemeClr val="tx1"/>
                </a:solidFill>
              </a:rPr>
              <a:t> - мысленный переход от общего к единичному, т.е. привести конкретный пример, конкретный факт, подтверждающий общее теоретическое положение, правило, закон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5. Индукция и дедукция.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       </a:t>
            </a:r>
            <a:r>
              <a:rPr lang="ru-RU" b="1" dirty="0">
                <a:solidFill>
                  <a:srgbClr val="000099"/>
                </a:solidFill>
              </a:rPr>
              <a:t>Индукция</a:t>
            </a:r>
            <a:r>
              <a:rPr lang="ru-RU" dirty="0">
                <a:solidFill>
                  <a:schemeClr val="tx1"/>
                </a:solidFill>
              </a:rPr>
              <a:t> - это переход от частных случаев к общему положению, которое охватывает собой частные случаи.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       </a:t>
            </a:r>
            <a:r>
              <a:rPr lang="ru-RU" b="1" dirty="0">
                <a:solidFill>
                  <a:srgbClr val="000099"/>
                </a:solidFill>
              </a:rPr>
              <a:t>Дедукция</a:t>
            </a:r>
            <a:r>
              <a:rPr lang="ru-RU" dirty="0">
                <a:solidFill>
                  <a:schemeClr val="tx1"/>
                </a:solidFill>
              </a:rPr>
              <a:t> -  это умозаключение, сделанное в отношении частного случая на основе общего положения.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95252" y="8531"/>
            <a:ext cx="59535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Мыслительные операции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26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1159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Wizard</cp:lastModifiedBy>
  <cp:revision>27</cp:revision>
  <dcterms:created xsi:type="dcterms:W3CDTF">2015-10-30T07:20:20Z</dcterms:created>
  <dcterms:modified xsi:type="dcterms:W3CDTF">2016-02-04T19:30:45Z</dcterms:modified>
</cp:coreProperties>
</file>