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2" r:id="rId4"/>
    <p:sldMasterId id="2147483744" r:id="rId5"/>
    <p:sldMasterId id="2147483756" r:id="rId6"/>
    <p:sldMasterId id="2147483768" r:id="rId7"/>
    <p:sldMasterId id="2147483780" r:id="rId8"/>
    <p:sldMasterId id="2147483792" r:id="rId9"/>
    <p:sldMasterId id="2147483804" r:id="rId10"/>
    <p:sldMasterId id="2147483816" r:id="rId11"/>
    <p:sldMasterId id="2147483828" r:id="rId12"/>
    <p:sldMasterId id="2147483840" r:id="rId13"/>
    <p:sldMasterId id="2147483852" r:id="rId14"/>
  </p:sldMasterIdLst>
  <p:sldIdLst>
    <p:sldId id="256" r:id="rId15"/>
    <p:sldId id="257" r:id="rId16"/>
    <p:sldId id="258" r:id="rId17"/>
    <p:sldId id="259" r:id="rId18"/>
    <p:sldId id="261" r:id="rId19"/>
    <p:sldId id="262" r:id="rId20"/>
    <p:sldId id="260" r:id="rId21"/>
    <p:sldId id="264" r:id="rId22"/>
    <p:sldId id="263" r:id="rId23"/>
    <p:sldId id="267" r:id="rId24"/>
    <p:sldId id="279" r:id="rId25"/>
    <p:sldId id="280" r:id="rId26"/>
    <p:sldId id="266" r:id="rId27"/>
    <p:sldId id="265" r:id="rId28"/>
    <p:sldId id="274" r:id="rId29"/>
    <p:sldId id="275" r:id="rId30"/>
    <p:sldId id="271" r:id="rId31"/>
    <p:sldId id="276" r:id="rId32"/>
    <p:sldId id="268" r:id="rId33"/>
    <p:sldId id="269" r:id="rId34"/>
    <p:sldId id="270" r:id="rId35"/>
    <p:sldId id="272" r:id="rId36"/>
    <p:sldId id="273" r:id="rId37"/>
    <p:sldId id="27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33FF"/>
    <a:srgbClr val="ADF3FD"/>
    <a:srgbClr val="FFCCFF"/>
    <a:srgbClr val="06CFEA"/>
    <a:srgbClr val="FF66CC"/>
    <a:srgbClr val="C2F7FE"/>
    <a:srgbClr val="FF0066"/>
    <a:srgbClr val="B50B95"/>
    <a:srgbClr val="10065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26" autoAdjust="0"/>
    <p:restoredTop sz="94660"/>
  </p:normalViewPr>
  <p:slideViewPr>
    <p:cSldViewPr>
      <p:cViewPr varScale="1">
        <p:scale>
          <a:sx n="64" d="100"/>
          <a:sy n="64" d="100"/>
        </p:scale>
        <p:origin x="-159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52333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7249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76673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27845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64726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24392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27639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51615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39384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5256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1857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04527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81844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86401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3355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51298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69016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77006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11725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0024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26328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15200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89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36243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00077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84721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01839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19015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33427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16903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2706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1832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028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31986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06535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42853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92289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22957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27010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45853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55051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5176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104931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23106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99602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37807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38367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861935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413609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17110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54451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60555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4423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025183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67074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43655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58671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24285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3800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9174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8838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4960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8787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7174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7581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8548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5537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7082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1950729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8560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077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282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324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3951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089329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7737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1080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0938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4145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062494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9136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7107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897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2904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7239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257627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3715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5357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09385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4145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062494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91367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7107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8976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29049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7239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2576279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37156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53579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09385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41458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062494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913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71073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89766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2904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72393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2576279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37156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53579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7355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3596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497410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72287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8344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01918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02601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22032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3845788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72554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54745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73553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3596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497410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72287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83447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01918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02601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220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3845788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72554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54745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7355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35965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497410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72287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83447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01918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02601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22032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3845788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72554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5474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lumMod val="90000"/>
              </a:schemeClr>
            </a:gs>
            <a:gs pos="17999">
              <a:srgbClr val="99CCFF"/>
            </a:gs>
            <a:gs pos="36000">
              <a:srgbClr val="FFCCFF"/>
            </a:gs>
            <a:gs pos="61000">
              <a:srgbClr val="FFCCFF"/>
            </a:gs>
            <a:gs pos="82001">
              <a:srgbClr val="ADF3FD"/>
            </a:gs>
            <a:gs pos="97000">
              <a:schemeClr val="bg2">
                <a:lumMod val="9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17.05.2017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lumMod val="90000"/>
              </a:schemeClr>
            </a:gs>
            <a:gs pos="17999">
              <a:srgbClr val="99CCFF"/>
            </a:gs>
            <a:gs pos="36000">
              <a:srgbClr val="FFCCFF"/>
            </a:gs>
            <a:gs pos="61000">
              <a:srgbClr val="FFCCFF"/>
            </a:gs>
            <a:gs pos="82001">
              <a:srgbClr val="ADF3FD"/>
            </a:gs>
            <a:gs pos="97000">
              <a:schemeClr val="bg2">
                <a:lumMod val="9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997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lumMod val="90000"/>
              </a:schemeClr>
            </a:gs>
            <a:gs pos="17999">
              <a:srgbClr val="99CCFF"/>
            </a:gs>
            <a:gs pos="36000">
              <a:srgbClr val="FFCCFF"/>
            </a:gs>
            <a:gs pos="61000">
              <a:srgbClr val="FFCCFF"/>
            </a:gs>
            <a:gs pos="82001">
              <a:srgbClr val="ADF3FD"/>
            </a:gs>
            <a:gs pos="97000">
              <a:schemeClr val="bg2">
                <a:lumMod val="9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665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lumMod val="90000"/>
              </a:schemeClr>
            </a:gs>
            <a:gs pos="17999">
              <a:srgbClr val="99CCFF"/>
            </a:gs>
            <a:gs pos="36000">
              <a:srgbClr val="FFCCFF"/>
            </a:gs>
            <a:gs pos="61000">
              <a:srgbClr val="FFCCFF"/>
            </a:gs>
            <a:gs pos="82001">
              <a:srgbClr val="ADF3FD"/>
            </a:gs>
            <a:gs pos="97000">
              <a:schemeClr val="bg2">
                <a:lumMod val="9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401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lumMod val="90000"/>
              </a:schemeClr>
            </a:gs>
            <a:gs pos="17999">
              <a:srgbClr val="99CCFF"/>
            </a:gs>
            <a:gs pos="36000">
              <a:srgbClr val="FFCCFF"/>
            </a:gs>
            <a:gs pos="61000">
              <a:srgbClr val="FFCCFF"/>
            </a:gs>
            <a:gs pos="82001">
              <a:srgbClr val="ADF3FD"/>
            </a:gs>
            <a:gs pos="97000">
              <a:schemeClr val="bg2">
                <a:lumMod val="9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703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lumMod val="90000"/>
              </a:schemeClr>
            </a:gs>
            <a:gs pos="17999">
              <a:srgbClr val="99CCFF"/>
            </a:gs>
            <a:gs pos="36000">
              <a:srgbClr val="FFCCFF"/>
            </a:gs>
            <a:gs pos="61000">
              <a:srgbClr val="FFCCFF"/>
            </a:gs>
            <a:gs pos="82001">
              <a:srgbClr val="ADF3FD"/>
            </a:gs>
            <a:gs pos="97000">
              <a:schemeClr val="bg2">
                <a:lumMod val="9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013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lumMod val="90000"/>
              </a:schemeClr>
            </a:gs>
            <a:gs pos="17999">
              <a:srgbClr val="99CCFF"/>
            </a:gs>
            <a:gs pos="36000">
              <a:srgbClr val="FFCCFF"/>
            </a:gs>
            <a:gs pos="61000">
              <a:srgbClr val="FFCCFF"/>
            </a:gs>
            <a:gs pos="82001">
              <a:srgbClr val="ADF3FD"/>
            </a:gs>
            <a:gs pos="97000">
              <a:schemeClr val="bg2">
                <a:lumMod val="9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7D890-EF01-4D9D-B18E-3C86B965EDB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4D069-198C-4026-8E68-26F56B5968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184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lumMod val="90000"/>
              </a:schemeClr>
            </a:gs>
            <a:gs pos="17999">
              <a:srgbClr val="99CCFF"/>
            </a:gs>
            <a:gs pos="36000">
              <a:srgbClr val="FFCCFF"/>
            </a:gs>
            <a:gs pos="61000">
              <a:srgbClr val="FFCCFF"/>
            </a:gs>
            <a:gs pos="82001">
              <a:srgbClr val="ADF3FD"/>
            </a:gs>
            <a:gs pos="97000">
              <a:schemeClr val="bg2">
                <a:lumMod val="9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834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lumMod val="90000"/>
              </a:schemeClr>
            </a:gs>
            <a:gs pos="17999">
              <a:srgbClr val="99CCFF"/>
            </a:gs>
            <a:gs pos="36000">
              <a:srgbClr val="FFCCFF"/>
            </a:gs>
            <a:gs pos="61000">
              <a:srgbClr val="FFCCFF"/>
            </a:gs>
            <a:gs pos="82001">
              <a:srgbClr val="ADF3FD"/>
            </a:gs>
            <a:gs pos="97000">
              <a:schemeClr val="bg2">
                <a:lumMod val="9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845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lumMod val="90000"/>
              </a:schemeClr>
            </a:gs>
            <a:gs pos="17999">
              <a:srgbClr val="99CCFF"/>
            </a:gs>
            <a:gs pos="36000">
              <a:srgbClr val="FFCCFF"/>
            </a:gs>
            <a:gs pos="61000">
              <a:srgbClr val="FFCCFF"/>
            </a:gs>
            <a:gs pos="82001">
              <a:srgbClr val="ADF3FD"/>
            </a:gs>
            <a:gs pos="97000">
              <a:schemeClr val="bg2">
                <a:lumMod val="9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845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lumMod val="90000"/>
              </a:schemeClr>
            </a:gs>
            <a:gs pos="17999">
              <a:srgbClr val="99CCFF"/>
            </a:gs>
            <a:gs pos="36000">
              <a:srgbClr val="FFCCFF"/>
            </a:gs>
            <a:gs pos="61000">
              <a:srgbClr val="FFCCFF"/>
            </a:gs>
            <a:gs pos="82001">
              <a:srgbClr val="ADF3FD"/>
            </a:gs>
            <a:gs pos="97000">
              <a:schemeClr val="bg2">
                <a:lumMod val="9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845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lumMod val="90000"/>
              </a:schemeClr>
            </a:gs>
            <a:gs pos="17999">
              <a:srgbClr val="99CCFF"/>
            </a:gs>
            <a:gs pos="36000">
              <a:srgbClr val="FFCCFF"/>
            </a:gs>
            <a:gs pos="61000">
              <a:srgbClr val="FFCCFF"/>
            </a:gs>
            <a:gs pos="82001">
              <a:srgbClr val="ADF3FD"/>
            </a:gs>
            <a:gs pos="97000">
              <a:schemeClr val="bg2">
                <a:lumMod val="9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425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lumMod val="90000"/>
              </a:schemeClr>
            </a:gs>
            <a:gs pos="17999">
              <a:srgbClr val="99CCFF"/>
            </a:gs>
            <a:gs pos="36000">
              <a:srgbClr val="FFCCFF"/>
            </a:gs>
            <a:gs pos="61000">
              <a:srgbClr val="FFCCFF"/>
            </a:gs>
            <a:gs pos="82001">
              <a:srgbClr val="ADF3FD"/>
            </a:gs>
            <a:gs pos="97000">
              <a:schemeClr val="bg2">
                <a:lumMod val="9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425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lumMod val="90000"/>
              </a:schemeClr>
            </a:gs>
            <a:gs pos="17999">
              <a:srgbClr val="99CCFF"/>
            </a:gs>
            <a:gs pos="36000">
              <a:srgbClr val="FFCCFF"/>
            </a:gs>
            <a:gs pos="61000">
              <a:srgbClr val="FFCCFF"/>
            </a:gs>
            <a:gs pos="82001">
              <a:srgbClr val="ADF3FD"/>
            </a:gs>
            <a:gs pos="97000">
              <a:schemeClr val="bg2">
                <a:lumMod val="9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17.05.2017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425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image" Target="../media/image20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microsoft.com/office/2007/relationships/media" Target="../media/media1.mp3"/><Relationship Id="rId2" Type="http://schemas.openxmlformats.org/officeDocument/2006/relationships/slideLayout" Target="../slideLayouts/slideLayout73.xml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450912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ctr">
              <a:spcAft>
                <a:spcPts val="0"/>
              </a:spcAft>
            </a:pPr>
            <a:endParaRPr lang="ru-RU" b="1" i="1" kern="18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indent="228600" algn="ctr">
              <a:spcAft>
                <a:spcPts val="0"/>
              </a:spcAft>
            </a:pPr>
            <a:r>
              <a:rPr lang="ru-RU" b="1" i="1" kern="18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8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alibri"/>
              <a:ea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0298" y="3743301"/>
            <a:ext cx="6048672" cy="331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kern="0" dirty="0" smtClean="0">
                <a:solidFill>
                  <a:srgbClr val="0000CC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Автор  медиапродукта:</a:t>
            </a:r>
          </a:p>
          <a:p>
            <a:pPr marL="342900" lvl="0" indent="-342900" algn="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kern="0" dirty="0" smtClean="0">
                <a:solidFill>
                  <a:srgbClr val="0000CC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учитель-логопед</a:t>
            </a:r>
          </a:p>
          <a:p>
            <a:pPr marL="342900" lvl="0" indent="-342900" algn="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kern="0" dirty="0" smtClean="0">
                <a:solidFill>
                  <a:srgbClr val="0000CC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МДОБУ «ДСКВ «Золотой ключик» </a:t>
            </a:r>
          </a:p>
          <a:p>
            <a:pPr marL="342900" lvl="0" indent="-342900" algn="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kern="0" dirty="0" smtClean="0">
                <a:solidFill>
                  <a:srgbClr val="0000CC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Леванова Н.В.</a:t>
            </a:r>
          </a:p>
          <a:p>
            <a:pPr marL="342900" lvl="0" indent="-342900" algn="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kern="0" dirty="0" smtClean="0">
                <a:solidFill>
                  <a:srgbClr val="0000CC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Среда – </a:t>
            </a:r>
            <a:r>
              <a:rPr lang="en-US" sz="1600" b="1" kern="0" dirty="0" smtClean="0">
                <a:solidFill>
                  <a:srgbClr val="0000CC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Microsoft  XP</a:t>
            </a:r>
          </a:p>
          <a:p>
            <a:pPr marL="342900" lvl="0" indent="-342900" algn="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kern="0" dirty="0" smtClean="0">
                <a:solidFill>
                  <a:srgbClr val="0000CC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редактор</a:t>
            </a:r>
            <a:r>
              <a:rPr lang="en-US" sz="1600" b="1" kern="0" dirty="0" smtClean="0">
                <a:solidFill>
                  <a:srgbClr val="0000CC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– Power  Point</a:t>
            </a:r>
          </a:p>
          <a:p>
            <a:pPr marL="342900" lvl="0" indent="-342900" algn="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kern="0" dirty="0" smtClean="0">
                <a:solidFill>
                  <a:srgbClr val="0000CC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Вид медиапрооукта – наглядная</a:t>
            </a:r>
          </a:p>
          <a:p>
            <a:pPr marL="342900" lvl="0" indent="-342900" algn="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kern="0" dirty="0" smtClean="0">
                <a:solidFill>
                  <a:srgbClr val="0000CC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презентация   24  слайда</a:t>
            </a:r>
          </a:p>
          <a:p>
            <a:pPr marL="342900" lvl="0" indent="-342900" algn="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kern="0" dirty="0" smtClean="0">
                <a:solidFill>
                  <a:srgbClr val="0000CC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(переход  по  щелчку  мыши). </a:t>
            </a:r>
          </a:p>
          <a:p>
            <a:pPr algn="r"/>
            <a:r>
              <a:rPr lang="ru-RU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02.03.2017г.</a:t>
            </a:r>
            <a:endParaRPr lang="ru-RU" sz="1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Блок-схема: перфолента 1"/>
          <p:cNvSpPr/>
          <p:nvPr/>
        </p:nvSpPr>
        <p:spPr>
          <a:xfrm>
            <a:off x="714348" y="214290"/>
            <a:ext cx="7560840" cy="3888432"/>
          </a:xfrm>
          <a:prstGeom prst="flowChartPunchedTape">
            <a:avLst/>
          </a:prstGeom>
          <a:gradFill flip="none" rotWithShape="1">
            <a:gsLst>
              <a:gs pos="29600">
                <a:srgbClr val="FFFF00"/>
              </a:gs>
              <a:gs pos="0">
                <a:srgbClr val="00B0F0"/>
              </a:gs>
              <a:gs pos="47000">
                <a:srgbClr val="FF66CC"/>
              </a:gs>
              <a:gs pos="74000">
                <a:srgbClr val="C2F7FE"/>
              </a:gs>
              <a:gs pos="58000">
                <a:srgbClr val="92D050"/>
              </a:gs>
            </a:gsLst>
            <a:lin ang="18900000" scaled="1"/>
            <a:tileRect/>
          </a:gra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38100">
                <a:solidFill>
                  <a:srgbClr val="FF0066"/>
                </a:solidFill>
              </a:ln>
              <a:noFill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1142984"/>
            <a:ext cx="777686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ru-RU" sz="2800" b="1" i="1" kern="1800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«Предметно-пространственная </a:t>
            </a:r>
            <a:r>
              <a:rPr lang="ru-RU" sz="2800" b="1" i="1" kern="1800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среда</a:t>
            </a:r>
          </a:p>
          <a:p>
            <a:pPr indent="228600" algn="ctr">
              <a:spcAft>
                <a:spcPts val="0"/>
              </a:spcAft>
            </a:pPr>
            <a:r>
              <a:rPr lang="ru-RU" sz="2800" b="1" i="1" kern="1800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b="1" i="1" kern="1800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как фактор формирования социальных навыков</a:t>
            </a:r>
          </a:p>
          <a:p>
            <a:pPr indent="228600" algn="ctr">
              <a:spcAft>
                <a:spcPts val="0"/>
              </a:spcAft>
            </a:pPr>
            <a:r>
              <a:rPr lang="ru-RU" sz="2800" b="1" i="1" kern="1800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 у детей с ОВЗ»</a:t>
            </a:r>
            <a:endParaRPr lang="ru-RU" sz="28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3333FF"/>
              </a:solidFill>
              <a:effectLst>
                <a:reflection blurRad="12700" stA="28000" endPos="45000" dist="1000" dir="5400000" sy="-100000" algn="bl" rotWithShape="0"/>
              </a:effectLst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5103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6142" y="404664"/>
            <a:ext cx="82089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 основным базовым компонентам предметно-развивающей среды относятся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pPr indent="228600" algn="ctr">
              <a:spcAft>
                <a:spcPts val="0"/>
              </a:spcAft>
            </a:pPr>
            <a:endParaRPr lang="ru-RU" sz="2400" b="1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-"/>
              <a:tabLst>
                <a:tab pos="552450" algn="l"/>
              </a:tabLst>
            </a:pP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природное окружение  и  его объекты;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-"/>
              <a:tabLst>
                <a:tab pos="552450" algn="l"/>
              </a:tabLst>
            </a:pP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культурно-дизайнерское оборудование и атрибутика; 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-"/>
              <a:tabLst>
                <a:tab pos="552450" algn="l"/>
              </a:tabLst>
            </a:pPr>
            <a:r>
              <a:rPr lang="ru-RU" sz="2400" dirty="0" err="1">
                <a:latin typeface="Times New Roman" pitchFamily="18" charset="0"/>
                <a:ea typeface="Times New Roman"/>
                <a:cs typeface="Times New Roman" pitchFamily="18" charset="0"/>
              </a:rPr>
              <a:t>физкультурно</a:t>
            </a: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- развивающие модули и оборудование; 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-"/>
              <a:tabLst>
                <a:tab pos="552450" algn="l"/>
              </a:tabLst>
            </a:pP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системные блоки оздоровительных комплектов; 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-"/>
              <a:tabLst>
                <a:tab pos="552450" algn="l"/>
              </a:tabLst>
            </a:pP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игры и игрушки по видам, целям и характеру игровых действий, ситуаций и ролевых проявлений;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-"/>
              <a:tabLst>
                <a:tab pos="552450" algn="l"/>
              </a:tabLst>
            </a:pP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коррекционно-развивающие и коррекционно-компенсаторные дидактические игры и тренинги; 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-"/>
              <a:tabLst>
                <a:tab pos="552450" algn="l"/>
              </a:tabLst>
            </a:pP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игры - драматизации; 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-"/>
              <a:tabLst>
                <a:tab pos="552450" algn="l"/>
              </a:tabLst>
            </a:pP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театрально-музыкальные салоны и блоки;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-"/>
              <a:tabLst>
                <a:tab pos="552450" algn="l"/>
              </a:tabLst>
            </a:pP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 дидактические 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пособия;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-"/>
              <a:tabLst>
                <a:tab pos="552450" algn="l"/>
              </a:tabLst>
            </a:pP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коррекционно-развивающая среда специальных и общеобразовательных занятий.</a:t>
            </a:r>
            <a:endParaRPr lang="ru-RU" sz="24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831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3" y="692696"/>
            <a:ext cx="828092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должен знать педагог при организации развивающей предметно- пространственной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среды:</a:t>
            </a:r>
          </a:p>
          <a:p>
            <a:pPr indent="228600" algn="just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1.Среда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должна выполнять образовательную, развивающую, воспитывающую, стимулирующую, организованную, коммуникативную функции. Но самое главное – она должна работать на развитие самостоятельности и самодеятельности ребенка. 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2. Необходимо гибкое и вариативное использование пространства. Среда должна служить удовлетворению потребностей и интересов ребенка.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 3. Форма и дизайн предметов направлены на безопасность и должны соответствовать возрасту детей группы. 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4. Элементы декора должны быть легко сменяемыми. 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869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Times New Roman"/>
                <a:cs typeface="Times New Roman"/>
              </a:rPr>
              <a:t>5</a:t>
            </a:r>
            <a:r>
              <a:rPr lang="ru-RU" sz="2300" dirty="0">
                <a:latin typeface="Times New Roman"/>
                <a:ea typeface="Times New Roman"/>
                <a:cs typeface="Times New Roman"/>
              </a:rPr>
              <a:t>. В каждой группе необходимо предусмотреть место для детской экспериментальной деятельности</a:t>
            </a:r>
            <a:r>
              <a:rPr lang="ru-RU" sz="2300" dirty="0" smtClean="0">
                <a:latin typeface="Times New Roman"/>
                <a:ea typeface="Times New Roman"/>
                <a:cs typeface="Times New Roman"/>
              </a:rPr>
              <a:t>.</a:t>
            </a:r>
          </a:p>
          <a:p>
            <a:pPr indent="228600" algn="just">
              <a:spcAft>
                <a:spcPts val="0"/>
              </a:spcAft>
            </a:pPr>
            <a:endParaRPr lang="ru-RU" sz="2300" dirty="0">
              <a:latin typeface="Calibri"/>
              <a:ea typeface="Times New Roman"/>
              <a:cs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sz="2300" dirty="0">
                <a:latin typeface="Times New Roman"/>
                <a:ea typeface="Times New Roman"/>
                <a:cs typeface="Times New Roman"/>
              </a:rPr>
              <a:t> 6. Организуя предметную среду в групповом помещении, необходимо учитывать закономерности психического развития, показатели их здоровья, психофизиологические и коммуникативные особенности, уровень общего и речевого развития, а также показатели эмоциональной сферы. </a:t>
            </a:r>
            <a:endParaRPr lang="ru-RU" sz="2300" dirty="0" smtClean="0">
              <a:latin typeface="Times New Roman"/>
              <a:ea typeface="Times New Roman"/>
              <a:cs typeface="Times New Roman"/>
            </a:endParaRPr>
          </a:p>
          <a:p>
            <a:pPr indent="228600" algn="just">
              <a:spcAft>
                <a:spcPts val="0"/>
              </a:spcAft>
            </a:pPr>
            <a:endParaRPr lang="ru-RU" sz="2300" dirty="0">
              <a:latin typeface="Calibri"/>
              <a:ea typeface="Times New Roman"/>
              <a:cs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sz="2300" dirty="0">
                <a:latin typeface="Times New Roman"/>
                <a:ea typeface="Times New Roman"/>
                <a:cs typeface="Times New Roman"/>
              </a:rPr>
              <a:t>7. Цветовая палитра должна быть представлена теплыми, пастельными тонами. </a:t>
            </a:r>
            <a:endParaRPr lang="ru-RU" sz="2300" dirty="0" smtClean="0">
              <a:latin typeface="Times New Roman"/>
              <a:ea typeface="Times New Roman"/>
              <a:cs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Times New Roman"/>
                <a:cs typeface="Times New Roman"/>
              </a:rPr>
              <a:t>8</a:t>
            </a:r>
            <a:r>
              <a:rPr lang="ru-RU" sz="2300" dirty="0">
                <a:latin typeface="Times New Roman"/>
                <a:ea typeface="Times New Roman"/>
                <a:cs typeface="Times New Roman"/>
              </a:rPr>
              <a:t>. При создании развивающего пространства в групповом помещении необходимо учитывать ведущую роль игровой деятельности. </a:t>
            </a:r>
            <a:endParaRPr lang="ru-RU" sz="2300" dirty="0">
              <a:latin typeface="Calibri"/>
              <a:ea typeface="Times New Roman"/>
              <a:cs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sz="2300" dirty="0">
                <a:latin typeface="Times New Roman"/>
                <a:ea typeface="Times New Roman"/>
                <a:cs typeface="Times New Roman"/>
              </a:rPr>
              <a:t>9. Развивающая предметно – пространственная среда группы должна меняться в зависимости от возрастных особенностей детей, периода обучения, образовательной программы.</a:t>
            </a:r>
            <a:endParaRPr lang="ru-RU" sz="2300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686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6"/>
            <a:ext cx="7632848" cy="2398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675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Играя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вместе, дети начинают строить свои взаимоотношения, учатся общению, не всегда гладко и мирно, но это путь обучения, иного нет.</a:t>
            </a:r>
            <a:endParaRPr lang="ru-RU" sz="2400" dirty="0">
              <a:latin typeface="Times New Roman"/>
              <a:ea typeface="Times New Roman"/>
            </a:endParaRPr>
          </a:p>
          <a:p>
            <a:pPr indent="228600" algn="just">
              <a:spcAft>
                <a:spcPts val="675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      Взрослым лучше не вмешиваться в процесс детского общения без крайней надобности – только в случае конфликта, который перерастает в насилие.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74958"/>
            <a:ext cx="3540807" cy="26805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831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5976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Для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успешного воспитания и развития ребенка-дошкольника необходимо создать такие условия, которые бы обеспечивали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всестороннюю детскую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деятельность.</a:t>
            </a:r>
            <a:endParaRPr lang="ru-RU" sz="2400" dirty="0"/>
          </a:p>
        </p:txBody>
      </p:sp>
      <p:pic>
        <p:nvPicPr>
          <p:cNvPr id="3" name="Рисунок 2" descr="dladzieci.jpg"/>
          <p:cNvPicPr>
            <a:picLocks noChangeAspect="1"/>
          </p:cNvPicPr>
          <p:nvPr/>
        </p:nvPicPr>
        <p:blipFill>
          <a:blip r:embed="rId2"/>
          <a:srcRect r="41245"/>
          <a:stretch>
            <a:fillRect/>
          </a:stretch>
        </p:blipFill>
        <p:spPr>
          <a:xfrm flipH="1">
            <a:off x="6804248" y="385530"/>
            <a:ext cx="1783642" cy="26397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411760" y="3025320"/>
            <a:ext cx="63195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675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При создании воображаемой ситуации в игре ребенок учится участвовать в социальной жизни, “примеряет” на себя роль взрослого. В игре отрабатываются варианты разрешения конфликтов, выражается недовольство или одобрение, дети поддерживают друг друга – то есть выстраивается своеобразная модель мира взрослых, в котором дети учатся адекватно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взаимодействовать.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5" name="Рисунок 4" descr="dladzieci.jpg"/>
          <p:cNvPicPr>
            <a:picLocks noChangeAspect="1"/>
          </p:cNvPicPr>
          <p:nvPr/>
        </p:nvPicPr>
        <p:blipFill>
          <a:blip r:embed="rId2"/>
          <a:srcRect l="49354"/>
          <a:stretch>
            <a:fillRect/>
          </a:stretch>
        </p:blipFill>
        <p:spPr>
          <a:xfrm>
            <a:off x="429847" y="3025320"/>
            <a:ext cx="1857356" cy="318896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83831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>
            <a:lum bright="20000"/>
          </a:blip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2285984" y="0"/>
            <a:ext cx="4857784" cy="785818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Классификация игр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214282" y="1428736"/>
            <a:ext cx="3000396" cy="804672"/>
          </a:xfrm>
          <a:prstGeom prst="flowChartPunchedTap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Творческие  игры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857224" y="2714620"/>
            <a:ext cx="3000396" cy="804672"/>
          </a:xfrm>
          <a:prstGeom prst="flowChartPunchedTap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гры с правилами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2357422" y="3929066"/>
            <a:ext cx="2214546" cy="804672"/>
          </a:xfrm>
          <a:prstGeom prst="flowChartPunchedTap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Народные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>
            <a:off x="2928926" y="1928802"/>
            <a:ext cx="2857520" cy="85725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2821769" y="892951"/>
            <a:ext cx="1785950" cy="171451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 flipV="1">
            <a:off x="2714612" y="785794"/>
            <a:ext cx="1714512" cy="571504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 descr="clip_image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785794"/>
            <a:ext cx="5401826" cy="585116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="" xmlns:p14="http://schemas.microsoft.com/office/powerpoint/2010/main" val="1496550358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>
            <a:lum bright="20000"/>
          </a:blip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2285984" y="0"/>
            <a:ext cx="4857784" cy="785818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Игры с правилами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>
            <a:stCxn id="3" idx="2"/>
          </p:cNvCxnSpPr>
          <p:nvPr/>
        </p:nvCxnSpPr>
        <p:spPr>
          <a:xfrm rot="16200000" flipH="1">
            <a:off x="5594469" y="-192003"/>
            <a:ext cx="669707" cy="2428894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 flipV="1">
            <a:off x="2357423" y="642918"/>
            <a:ext cx="2286017" cy="50006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14282" y="1214422"/>
            <a:ext cx="3143272" cy="5000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Дидактические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72132" y="1428736"/>
            <a:ext cx="3286148" cy="5000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Вертикальный свиток 27"/>
          <p:cNvSpPr/>
          <p:nvPr/>
        </p:nvSpPr>
        <p:spPr>
          <a:xfrm>
            <a:off x="7000860" y="3857628"/>
            <a:ext cx="2143140" cy="928694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ориентировку в пространстве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Вертикальный свиток 29"/>
          <p:cNvSpPr/>
          <p:nvPr/>
        </p:nvSpPr>
        <p:spPr>
          <a:xfrm>
            <a:off x="4857752" y="2500306"/>
            <a:ext cx="428628" cy="2143140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 algn="ctr"/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бегом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rot="5400000">
            <a:off x="7287438" y="2856702"/>
            <a:ext cx="1857388" cy="158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rot="5400000">
            <a:off x="433359" y="1852601"/>
            <a:ext cx="285752" cy="952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5400000">
            <a:off x="3143637" y="1785529"/>
            <a:ext cx="285752" cy="794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7108049" y="2178835"/>
            <a:ext cx="500066" cy="158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6251587" y="2035165"/>
            <a:ext cx="428628" cy="21590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0800000" flipV="1">
            <a:off x="5715008" y="1928802"/>
            <a:ext cx="430216" cy="42862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5107785" y="1964521"/>
            <a:ext cx="500066" cy="42862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Вертикальный свиток 23"/>
          <p:cNvSpPr/>
          <p:nvPr/>
        </p:nvSpPr>
        <p:spPr>
          <a:xfrm>
            <a:off x="5429256" y="2428868"/>
            <a:ext cx="428628" cy="2786082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 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прыжками</a:t>
            </a:r>
          </a:p>
        </p:txBody>
      </p:sp>
      <p:sp>
        <p:nvSpPr>
          <p:cNvPr id="25" name="Вертикальный свиток 24"/>
          <p:cNvSpPr/>
          <p:nvPr/>
        </p:nvSpPr>
        <p:spPr>
          <a:xfrm>
            <a:off x="6072198" y="2428868"/>
            <a:ext cx="428628" cy="2786082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лазаньем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Вертикальный свиток 30"/>
          <p:cNvSpPr/>
          <p:nvPr/>
        </p:nvSpPr>
        <p:spPr>
          <a:xfrm>
            <a:off x="6572264" y="2500306"/>
            <a:ext cx="1571604" cy="1000132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метанием и ловлей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Вертикальный свиток 31"/>
          <p:cNvSpPr/>
          <p:nvPr/>
        </p:nvSpPr>
        <p:spPr>
          <a:xfrm>
            <a:off x="0" y="2071678"/>
            <a:ext cx="1143008" cy="1000132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гры с предметами</a:t>
            </a:r>
          </a:p>
        </p:txBody>
      </p:sp>
      <p:cxnSp>
        <p:nvCxnSpPr>
          <p:cNvPr id="48" name="Прямая со стрелкой 47"/>
          <p:cNvCxnSpPr/>
          <p:nvPr/>
        </p:nvCxnSpPr>
        <p:spPr>
          <a:xfrm rot="5400000">
            <a:off x="1754970" y="1959750"/>
            <a:ext cx="500066" cy="954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0905c4cbad2832c16cba3eb637c0bb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2285992"/>
            <a:ext cx="3786214" cy="479249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7" name="Вертикальный свиток 26"/>
          <p:cNvSpPr/>
          <p:nvPr/>
        </p:nvSpPr>
        <p:spPr>
          <a:xfrm>
            <a:off x="2928926" y="2000240"/>
            <a:ext cx="1071570" cy="642942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словесные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Вертикальный свиток 25"/>
          <p:cNvSpPr/>
          <p:nvPr/>
        </p:nvSpPr>
        <p:spPr>
          <a:xfrm>
            <a:off x="1071538" y="2214554"/>
            <a:ext cx="1857356" cy="857256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астольно-печатные</a:t>
            </a:r>
            <a:endParaRPr lang="ru-RU" sz="2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0093140"/>
      </p:ext>
    </p:extLst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>
            <a:lum bright="20000"/>
          </a:blip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2285984" y="0"/>
            <a:ext cx="4857784" cy="785818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Творческие игры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>
            <a:stCxn id="3" idx="2"/>
          </p:cNvCxnSpPr>
          <p:nvPr/>
        </p:nvCxnSpPr>
        <p:spPr>
          <a:xfrm rot="16200000" flipH="1">
            <a:off x="5594469" y="-192003"/>
            <a:ext cx="669707" cy="2428894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3821902" y="1607330"/>
            <a:ext cx="1785950" cy="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3" idx="2"/>
          </p:cNvCxnSpPr>
          <p:nvPr/>
        </p:nvCxnSpPr>
        <p:spPr>
          <a:xfrm rot="16200000" flipH="1" flipV="1">
            <a:off x="3237013" y="-120563"/>
            <a:ext cx="669709" cy="228601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14282" y="1428736"/>
            <a:ext cx="3143272" cy="5000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Театрализованные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57554" y="2571744"/>
            <a:ext cx="2857520" cy="5000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Сюжетно-ролевые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43636" y="1428736"/>
            <a:ext cx="2786082" cy="5000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Конструкторские</a:t>
            </a:r>
            <a:endParaRPr lang="ru-RU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Вертикальный свиток 25"/>
          <p:cNvSpPr/>
          <p:nvPr/>
        </p:nvSpPr>
        <p:spPr>
          <a:xfrm>
            <a:off x="0" y="2214554"/>
            <a:ext cx="1785918" cy="1428760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Режиссёрские</a:t>
            </a:r>
            <a:endParaRPr lang="ru-RU" sz="2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Вертикальный свиток 26"/>
          <p:cNvSpPr/>
          <p:nvPr/>
        </p:nvSpPr>
        <p:spPr>
          <a:xfrm>
            <a:off x="1785918" y="2143116"/>
            <a:ext cx="1571636" cy="1714512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Игры драматизации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Вертикальный свиток 29"/>
          <p:cNvSpPr/>
          <p:nvPr/>
        </p:nvSpPr>
        <p:spPr>
          <a:xfrm>
            <a:off x="4572000" y="3571876"/>
            <a:ext cx="2143140" cy="1428760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элементами художественно-творческой деятельности 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rot="5400000">
            <a:off x="3821902" y="3321842"/>
            <a:ext cx="500066" cy="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5400000">
            <a:off x="5393537" y="3321843"/>
            <a:ext cx="500066" cy="158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rot="5400000">
            <a:off x="933425" y="2066915"/>
            <a:ext cx="285752" cy="9526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endCxn id="27" idx="0"/>
          </p:cNvCxnSpPr>
          <p:nvPr/>
        </p:nvCxnSpPr>
        <p:spPr>
          <a:xfrm rot="5400000">
            <a:off x="2464579" y="2035959"/>
            <a:ext cx="214314" cy="1588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Рисунок 65" descr="проект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03" y="2786059"/>
            <a:ext cx="2843997" cy="407194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Рисунок 19" descr="Lev7.jpg"/>
          <p:cNvPicPr>
            <a:picLocks noChangeAspect="1"/>
          </p:cNvPicPr>
          <p:nvPr/>
        </p:nvPicPr>
        <p:blipFill>
          <a:blip r:embed="rId4"/>
          <a:srcRect t="-1780" r="51171" b="45679"/>
          <a:stretch>
            <a:fillRect/>
          </a:stretch>
        </p:blipFill>
        <p:spPr>
          <a:xfrm flipH="1">
            <a:off x="-214346" y="3643314"/>
            <a:ext cx="4246559" cy="34744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8" name="Вертикальный свиток 27"/>
          <p:cNvSpPr/>
          <p:nvPr/>
        </p:nvSpPr>
        <p:spPr>
          <a:xfrm>
            <a:off x="3286116" y="3571876"/>
            <a:ext cx="1357322" cy="1500198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элементами труда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3688972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>
            <a:lum bright="20000"/>
          </a:blip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sp>
        <p:nvSpPr>
          <p:cNvPr id="5" name="Капля 4"/>
          <p:cNvSpPr/>
          <p:nvPr/>
        </p:nvSpPr>
        <p:spPr>
          <a:xfrm rot="3874711">
            <a:off x="1083024" y="1444339"/>
            <a:ext cx="2233125" cy="2227536"/>
          </a:xfrm>
          <a:prstGeom prst="teardrop">
            <a:avLst>
              <a:gd name="adj" fmla="val 11457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коллективные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Капля 5"/>
          <p:cNvSpPr/>
          <p:nvPr/>
        </p:nvSpPr>
        <p:spPr>
          <a:xfrm rot="859845">
            <a:off x="985678" y="3344430"/>
            <a:ext cx="2233125" cy="2227536"/>
          </a:xfrm>
          <a:prstGeom prst="teardrop">
            <a:avLst>
              <a:gd name="adj" fmla="val 1145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индивидуальные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Капля 6"/>
          <p:cNvSpPr/>
          <p:nvPr/>
        </p:nvSpPr>
        <p:spPr>
          <a:xfrm rot="6968672">
            <a:off x="2517766" y="236622"/>
            <a:ext cx="2233125" cy="2227536"/>
          </a:xfrm>
          <a:prstGeom prst="teardrop">
            <a:avLst>
              <a:gd name="adj" fmla="val 114570"/>
            </a:avLst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сюжетные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Капля 8"/>
          <p:cNvSpPr/>
          <p:nvPr/>
        </p:nvSpPr>
        <p:spPr>
          <a:xfrm rot="20983548">
            <a:off x="2180979" y="4449174"/>
            <a:ext cx="2233125" cy="2227536"/>
          </a:xfrm>
          <a:prstGeom prst="teardrop">
            <a:avLst>
              <a:gd name="adj" fmla="val 114570"/>
            </a:avLst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сезонно-обрядовые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Капля 9"/>
          <p:cNvSpPr/>
          <p:nvPr/>
        </p:nvSpPr>
        <p:spPr>
          <a:xfrm rot="18009248">
            <a:off x="4122111" y="4625993"/>
            <a:ext cx="2233125" cy="2227536"/>
          </a:xfrm>
          <a:prstGeom prst="teardrop">
            <a:avLst>
              <a:gd name="adj" fmla="val 11457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игры-аттракционы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Капля 10"/>
          <p:cNvSpPr/>
          <p:nvPr/>
        </p:nvSpPr>
        <p:spPr>
          <a:xfrm rot="9256990">
            <a:off x="4290706" y="77927"/>
            <a:ext cx="2233125" cy="2227536"/>
          </a:xfrm>
          <a:prstGeom prst="teardrop">
            <a:avLst>
              <a:gd name="adj" fmla="val 11098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игры-забавы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Капля 11"/>
          <p:cNvSpPr/>
          <p:nvPr/>
        </p:nvSpPr>
        <p:spPr>
          <a:xfrm rot="14263491">
            <a:off x="6279234" y="2568130"/>
            <a:ext cx="2233125" cy="2227536"/>
          </a:xfrm>
          <a:prstGeom prst="teardrop">
            <a:avLst>
              <a:gd name="adj" fmla="val 114570"/>
            </a:avLst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-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ловишки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Капля 12"/>
          <p:cNvSpPr/>
          <p:nvPr/>
        </p:nvSpPr>
        <p:spPr>
          <a:xfrm rot="15495623">
            <a:off x="5654396" y="3901612"/>
            <a:ext cx="2315863" cy="2198049"/>
          </a:xfrm>
          <a:prstGeom prst="teardrop">
            <a:avLst>
              <a:gd name="adj" fmla="val 1145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театрализованные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Капля 13"/>
          <p:cNvSpPr/>
          <p:nvPr/>
        </p:nvSpPr>
        <p:spPr>
          <a:xfrm rot="11235622">
            <a:off x="5703936" y="775098"/>
            <a:ext cx="2233125" cy="2227536"/>
          </a:xfrm>
          <a:prstGeom prst="teardrop">
            <a:avLst>
              <a:gd name="adj" fmla="val 11457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бытовые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714612" y="2000240"/>
            <a:ext cx="3929090" cy="292895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Народные игры</a:t>
            </a:r>
            <a:endParaRPr lang="ru-RU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08928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Дидактические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игры являются одним из эффективных средств сенсорного воспитания детей, формирования познавательной деятельности, обретение  ими  социального опыта,  норм и правил поведения. </a:t>
            </a:r>
            <a:endParaRPr lang="ru-RU" sz="2400" b="1" dirty="0">
              <a:solidFill>
                <a:srgbClr val="002060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4" name="Рисунок 3" descr="clip_image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3412631"/>
            <a:ext cx="3163792" cy="342696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Блок-схема: перфолента 4"/>
          <p:cNvSpPr/>
          <p:nvPr/>
        </p:nvSpPr>
        <p:spPr>
          <a:xfrm>
            <a:off x="1835696" y="2195127"/>
            <a:ext cx="6264696" cy="93610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2348880"/>
            <a:ext cx="73448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     Классификация дидактических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игр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</a:p>
          <a:p>
            <a:endParaRPr lang="ru-RU" dirty="0"/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251520" y="3501008"/>
            <a:ext cx="3240360" cy="72008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 игрушками и предметами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0" y="4863386"/>
            <a:ext cx="2637468" cy="81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594" y="5680174"/>
            <a:ext cx="2537839" cy="62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19378" y="5075755"/>
            <a:ext cx="2841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настольно-печатные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09228" y="5730458"/>
            <a:ext cx="1938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словесные 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 rot="2871449">
            <a:off x="3862689" y="3095202"/>
            <a:ext cx="305461" cy="4844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860030" y="3284984"/>
            <a:ext cx="288033" cy="23427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2543743">
            <a:off x="3891733" y="2941361"/>
            <a:ext cx="389487" cy="21755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11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4870" y="476672"/>
            <a:ext cx="7416824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Социализация </a:t>
            </a:r>
            <a:endParaRPr lang="ru-RU" sz="40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– </a:t>
            </a:r>
            <a: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это процесс, который сопровождает человека всю жизнь и начинается практически с рождения.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96" y="3987836"/>
            <a:ext cx="3921388" cy="19352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998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5607" y="476672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Взрослые открывают детям будущее, выступают посредниками, соучастниками по отношению к деятельности детей, чтобы помочь детям в обретении собственного опыта.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035053"/>
            <a:ext cx="3345520" cy="3413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540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1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22" y="1052736"/>
            <a:ext cx="749935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531438"/>
            <a:ext cx="1041669" cy="78125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07" y="4803255"/>
            <a:ext cx="104298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776" y="4928770"/>
            <a:ext cx="104298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685164"/>
            <a:ext cx="473797" cy="473797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233" y="5589068"/>
            <a:ext cx="57606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79" y="5922064"/>
            <a:ext cx="618522" cy="61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31" y="3448886"/>
            <a:ext cx="738109" cy="762949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861" y="3929063"/>
            <a:ext cx="689944" cy="71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353432"/>
            <a:ext cx="747097" cy="74709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984409"/>
            <a:ext cx="744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950" y="3929063"/>
            <a:ext cx="564767" cy="816623"/>
          </a:xfrm>
          <a:prstGeom prst="rect">
            <a:avLst/>
          </a:prstGeom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5" y="3712406"/>
            <a:ext cx="566737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844658"/>
            <a:ext cx="367869" cy="52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107" y="3573016"/>
            <a:ext cx="819840" cy="6702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86" y="3212976"/>
            <a:ext cx="696697" cy="6717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62" y="3448886"/>
            <a:ext cx="591338" cy="8884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42" y="4287106"/>
            <a:ext cx="807087" cy="810859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54" y="4243228"/>
            <a:ext cx="80486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41" y="4510463"/>
            <a:ext cx="80486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314" y="4645150"/>
            <a:ext cx="744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0921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459" y="0"/>
            <a:ext cx="9918915" cy="6857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10" y="201297"/>
            <a:ext cx="1849388" cy="184938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31494"/>
            <a:ext cx="2226083" cy="344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844" y="688395"/>
            <a:ext cx="6266348" cy="12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hum_morya_-_Shum_morya_i_krasivaya_muzyka__muzofon.tv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074515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939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04665"/>
            <a:ext cx="748883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ru-RU" sz="24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«Оказывается, дети — это самое прекрасное чудо на земле. Подумать только, что есть на свете маленькие человечки, которые каждому протягивают ручонки и про каждого думают, что он хороший и добрый. Человечки, для которых неважно, красивое у тебя лицо или дурное, они всех готовы с радостью целовать, всякого любят — старого и молодого, богатого и бедного!» </a:t>
            </a:r>
            <a:endParaRPr lang="ru-RU" sz="2400" dirty="0">
              <a:latin typeface="Calibri"/>
              <a:ea typeface="Times New Roman"/>
              <a:cs typeface="Times New Roman"/>
            </a:endParaRPr>
          </a:p>
          <a:p>
            <a:pPr indent="228600" algn="ctr">
              <a:spcAft>
                <a:spcPts val="0"/>
              </a:spcAft>
            </a:pPr>
            <a:r>
              <a:rPr lang="ru-RU" sz="2400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Сельма Лагерлеф</a:t>
            </a:r>
            <a:endParaRPr lang="ru-RU" sz="2400" b="1" dirty="0">
              <a:latin typeface="Calibri"/>
              <a:ea typeface="Times New Roman"/>
              <a:cs typeface="Times New Roman"/>
            </a:endParaRPr>
          </a:p>
          <a:p>
            <a:pPr indent="228600">
              <a:spcAft>
                <a:spcPts val="750"/>
              </a:spcAft>
            </a:pPr>
            <a:r>
              <a:rPr lang="ru-RU" sz="3200" dirty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 </a:t>
            </a:r>
            <a:endParaRPr lang="ru-RU" sz="28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3" name="Рисунок 2" descr="clip_image0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583120" y="3938418"/>
            <a:ext cx="3689728" cy="2506030"/>
          </a:xfrm>
          <a:prstGeom prst="round2DiagRect">
            <a:avLst>
              <a:gd name="adj1" fmla="val 38150"/>
              <a:gd name="adj2" fmla="val 0"/>
            </a:avLst>
          </a:prstGeom>
          <a:ln w="88900" cap="sq">
            <a:solidFill>
              <a:srgbClr val="FF6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8520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FFFFFFFFFFFFF.jpg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0_6a4bc_2489f3c0_l.jp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108" y="-489536"/>
            <a:ext cx="3703783" cy="371306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14414" y="3441680"/>
            <a:ext cx="6992539" cy="31393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800" spc="150" dirty="0" smtClean="0">
                <a:ln w="11430"/>
                <a:solidFill>
                  <a:srgbClr val="0000CC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/>
            <a:r>
              <a:rPr lang="ru-RU" sz="4800" spc="150" dirty="0" smtClean="0">
                <a:ln w="11430"/>
                <a:solidFill>
                  <a:srgbClr val="0000CC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Творческих </a:t>
            </a:r>
          </a:p>
          <a:p>
            <a:pPr algn="ctr"/>
            <a:r>
              <a:rPr lang="ru-RU" sz="4800" spc="150" dirty="0" smtClean="0">
                <a:ln w="11430"/>
                <a:solidFill>
                  <a:srgbClr val="0000CC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Вам успехов !!!</a:t>
            </a:r>
          </a:p>
          <a:p>
            <a:endParaRPr lang="ru-RU" sz="5400" spc="150" dirty="0" smtClean="0">
              <a:ln w="11430"/>
              <a:solidFill>
                <a:srgbClr val="FFFF66"/>
              </a:solidFill>
              <a:effectLst>
                <a:glow rad="139700">
                  <a:srgbClr val="C0504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959427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280920" cy="5532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Aft>
                <a:spcPts val="675"/>
              </a:spcAft>
            </a:pPr>
            <a:r>
              <a:rPr lang="ru-RU" sz="2800" i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Освоение первоначальных представлений социального характера и включение детей в систему социальных отношений происходит через решение следующих задач:</a:t>
            </a:r>
          </a:p>
          <a:p>
            <a:pPr marL="342900" lvl="0" indent="-342900" algn="just">
              <a:spcAft>
                <a:spcPts val="67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развитие игровой деятельности детей;</a:t>
            </a:r>
          </a:p>
          <a:p>
            <a:pPr marL="342900" lvl="0" indent="-342900" algn="just">
              <a:spcAft>
                <a:spcPts val="67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приобщение к элементарным общепринятым нормам и правилам взаимоотношения со сверстниками и взрослыми (в том числе моральным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);</a:t>
            </a:r>
          </a:p>
          <a:p>
            <a:pPr marL="342900" lvl="0" indent="-342900" algn="just">
              <a:spcAft>
                <a:spcPts val="675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формирование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гендерной, семейной, гражданской принадлежности, патриотических чувств, чувства принадлежности к мировому сообществу.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426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>
            <a:lum bright="30000"/>
          </a:blip>
          <a:srcRect r="14062" b="27551"/>
          <a:stretch>
            <a:fillRect/>
          </a:stretch>
        </p:blipFill>
        <p:spPr>
          <a:xfrm>
            <a:off x="-42292" y="0"/>
            <a:ext cx="9186292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9552" y="764704"/>
            <a:ext cx="79928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«Ребенок по своей природе – пытливый исследователь, открыватель мира</a:t>
            </a:r>
            <a:endParaRPr lang="ru-RU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228600" algn="ctr"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Так пусть перед ним открывается чудесный мир в живых красках, ярких и трепетных звуках, в сказке, игре, в собственном творчестве, в красоте. Через сказку, игру, через неповторимое детское творчество – верная дорога к сердцу ребенка» </a:t>
            </a:r>
            <a:endParaRPr lang="ru-RU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228600" algn="ctr">
              <a:spcAft>
                <a:spcPts val="0"/>
              </a:spcAft>
            </a:pPr>
            <a:r>
              <a:rPr lang="ru-RU" sz="32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В. А. </a:t>
            </a:r>
            <a:r>
              <a:rPr lang="ru-RU" sz="3200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Сухомлинский</a:t>
            </a:r>
            <a:endParaRPr lang="ru-RU" sz="3200" i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902986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332656"/>
            <a:ext cx="399593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3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3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3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имеет важное значение в жизни ребёнка, имеет то же значение, какое у взрослого имеют деятельность, работа, служба. Каков ребёнок в игре, таков во многом он будет в работе, когда вырастет. Поэтому воспитание будущего деятеля происходит, прежде всего, в игре. И вся история отдельного человека как деятеля и работника может быть представлена в развитии игры и в постепенном переходе её в </a:t>
            </a:r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работу».</a:t>
            </a:r>
            <a:endParaRPr lang="ru-RU" sz="2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age12661455.jpg"/>
          <p:cNvPicPr>
            <a:picLocks noChangeAspect="1"/>
          </p:cNvPicPr>
          <p:nvPr/>
        </p:nvPicPr>
        <p:blipFill>
          <a:blip r:embed="rId2"/>
          <a:srcRect r="11868"/>
          <a:stretch>
            <a:fillRect/>
          </a:stretch>
        </p:blipFill>
        <p:spPr>
          <a:xfrm>
            <a:off x="190377" y="620688"/>
            <a:ext cx="4356130" cy="400052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2442" y="508518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Антон Семёнович Макаренко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выдающийся советский педагог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633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648072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«Для ребят дошкольного возраста игры имеют исключительное значение: игра для них – учеба, игра для них – труд, игра для них – серьезная форма воспитания. Игра для дошкольников – способ познания окружающего»  </a:t>
            </a:r>
            <a:r>
              <a:rPr lang="ru-RU" sz="2300" i="1" u="sng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 К. </a:t>
            </a:r>
            <a:r>
              <a:rPr lang="ru-RU" sz="2300" i="1" u="sng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Крупская</a:t>
            </a:r>
            <a:endParaRPr lang="ru-RU" sz="2300" i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3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точки зрения ребенка, игра - это получение максимального удовольствия от жизни. </a:t>
            </a:r>
          </a:p>
          <a:p>
            <a:pPr lvl="0" algn="just"/>
            <a:endParaRPr lang="ru-RU" sz="23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3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точки зрения специалиста, игра- это ведущий в детском возрасте вид деятельности, который дает ребенку возможность развиваться. </a:t>
            </a:r>
          </a:p>
          <a:p>
            <a:pPr lvl="0" algn="just"/>
            <a:endParaRPr lang="ru-RU" sz="23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точки зрения родителей, игра -это беспокойство, хлопоты и беспорядок в комнате.</a:t>
            </a:r>
            <a:endParaRPr lang="ru-RU" sz="23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" name="Рисунок 2" descr="i_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260648"/>
            <a:ext cx="1368152" cy="1908114"/>
          </a:xfrm>
          <a:prstGeom prst="rect">
            <a:avLst/>
          </a:prstGeom>
          <a:ln w="762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i (1).jpg"/>
          <p:cNvPicPr>
            <a:picLocks noChangeAspect="1"/>
          </p:cNvPicPr>
          <p:nvPr/>
        </p:nvPicPr>
        <p:blipFill>
          <a:blip r:embed="rId3"/>
          <a:srcRect l="9091" t="7111" r="24242" b="4222"/>
          <a:stretch>
            <a:fillRect/>
          </a:stretch>
        </p:blipFill>
        <p:spPr>
          <a:xfrm>
            <a:off x="7111736" y="2214090"/>
            <a:ext cx="1352652" cy="1291168"/>
          </a:xfrm>
          <a:prstGeom prst="rect">
            <a:avLst/>
          </a:prstGeom>
          <a:ln w="762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90093.jpg"/>
          <p:cNvPicPr>
            <a:picLocks noChangeAspect="1"/>
          </p:cNvPicPr>
          <p:nvPr/>
        </p:nvPicPr>
        <p:blipFill>
          <a:blip r:embed="rId4"/>
          <a:srcRect l="19354" t="17155" r="16129" b="22669"/>
          <a:stretch>
            <a:fillRect/>
          </a:stretch>
        </p:blipFill>
        <p:spPr>
          <a:xfrm>
            <a:off x="7094580" y="3505258"/>
            <a:ext cx="1386963" cy="1317615"/>
          </a:xfrm>
          <a:prstGeom prst="rect">
            <a:avLst/>
          </a:prstGeom>
          <a:ln w="762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1345468494_35596_or.jpg"/>
          <p:cNvPicPr>
            <a:picLocks noChangeAspect="1"/>
          </p:cNvPicPr>
          <p:nvPr/>
        </p:nvPicPr>
        <p:blipFill>
          <a:blip r:embed="rId5" cstate="print"/>
          <a:srcRect l="3333" t="5562" r="6667" b="19122"/>
          <a:stretch>
            <a:fillRect/>
          </a:stretch>
        </p:blipFill>
        <p:spPr>
          <a:xfrm>
            <a:off x="7073694" y="4822873"/>
            <a:ext cx="1428736" cy="1428736"/>
          </a:xfrm>
          <a:prstGeom prst="rect">
            <a:avLst/>
          </a:prstGeom>
          <a:ln w="762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4633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45365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u="sng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Речь</a:t>
            </a:r>
            <a:r>
              <a:rPr lang="ru-RU" sz="2800" b="1" i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одна из важных линий развития ребенка. Благодаря родному языку дети входят в наш мир, получают широкие возможности общения с другими людьми. Одним из важнейших разделов речевого общения – обогащение словарного запаса. Логичная богатая речь – залог успеха во многих областях знаний.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orig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350" y="357166"/>
            <a:ext cx="4381650" cy="62151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="" xmlns:p14="http://schemas.microsoft.com/office/powerpoint/2010/main" val="311005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llpapers_33253.jpg"/>
          <p:cNvPicPr>
            <a:picLocks noChangeAspect="1"/>
          </p:cNvPicPr>
          <p:nvPr/>
        </p:nvPicPr>
        <p:blipFill>
          <a:blip r:embed="rId2">
            <a:lum bright="20000"/>
          </a:blip>
          <a:srcRect r="14062" b="27551"/>
          <a:stretch>
            <a:fillRect/>
          </a:stretch>
        </p:blipFill>
        <p:spPr>
          <a:xfrm>
            <a:off x="0" y="0"/>
            <a:ext cx="9186292" cy="6858000"/>
          </a:xfrm>
          <a:prstGeom prst="rect">
            <a:avLst/>
          </a:prstGeom>
        </p:spPr>
      </p:pic>
      <p:pic>
        <p:nvPicPr>
          <p:cNvPr id="3" name="Рисунок 2" descr="7.jpg"/>
          <p:cNvPicPr>
            <a:picLocks noChangeAspect="1"/>
          </p:cNvPicPr>
          <p:nvPr/>
        </p:nvPicPr>
        <p:blipFill>
          <a:blip r:embed="rId3"/>
          <a:srcRect l="11719" t="53406" r="12946"/>
          <a:stretch>
            <a:fillRect/>
          </a:stretch>
        </p:blipFill>
        <p:spPr>
          <a:xfrm>
            <a:off x="1691680" y="3861048"/>
            <a:ext cx="5286675" cy="235743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42844" y="2357430"/>
            <a:ext cx="8786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Играя, дети могут по-разному проявлять себя. Они взаимодействуют то в парах (с ведущим или партнером), то в тройках или четверках, то со всей группой. 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3"/>
          <a:srcRect b="46594"/>
          <a:stretch>
            <a:fillRect/>
          </a:stretch>
        </p:blipFill>
        <p:spPr>
          <a:xfrm>
            <a:off x="1285852" y="0"/>
            <a:ext cx="6494605" cy="250073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1595648769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2401" y="548680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Предметно-пространственная </a:t>
            </a:r>
            <a:r>
              <a:rPr lang="ru-RU" sz="3600" b="1" i="1" dirty="0">
                <a:solidFill>
                  <a:srgbClr val="C00000"/>
                </a:solidFill>
                <a:latin typeface="Times New Roman"/>
                <a:ea typeface="Times New Roman"/>
              </a:rPr>
              <a:t>среда в дошкольных образовательных учреждениях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564904"/>
            <a:ext cx="83529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ru-RU" sz="4000" dirty="0" smtClean="0">
                <a:latin typeface="Times New Roman"/>
                <a:ea typeface="Times New Roman"/>
                <a:cs typeface="Times New Roman"/>
              </a:rPr>
              <a:t>Предметно-пространственная </a:t>
            </a:r>
            <a:r>
              <a:rPr lang="ru-RU" sz="4000" dirty="0">
                <a:latin typeface="Times New Roman"/>
                <a:ea typeface="Times New Roman"/>
                <a:cs typeface="Times New Roman"/>
              </a:rPr>
              <a:t>среда </a:t>
            </a:r>
            <a:r>
              <a:rPr lang="ru-RU" sz="4000" dirty="0" smtClean="0">
                <a:latin typeface="Times New Roman"/>
                <a:ea typeface="Times New Roman"/>
                <a:cs typeface="Times New Roman"/>
              </a:rPr>
              <a:t>дошкольных </a:t>
            </a:r>
            <a:r>
              <a:rPr lang="ru-RU" sz="4000" dirty="0">
                <a:latin typeface="Times New Roman"/>
                <a:ea typeface="Times New Roman"/>
                <a:cs typeface="Times New Roman"/>
              </a:rPr>
              <a:t>образовательных учреждениях является важным средством воспитания и развития </a:t>
            </a:r>
            <a:r>
              <a:rPr lang="ru-RU" sz="4000" dirty="0" smtClean="0">
                <a:latin typeface="Times New Roman"/>
                <a:ea typeface="Times New Roman"/>
                <a:cs typeface="Times New Roman"/>
              </a:rPr>
              <a:t>детей.</a:t>
            </a:r>
            <a:endParaRPr lang="ru-RU" sz="4000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633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280</TotalTime>
  <Words>1042</Words>
  <Application>Microsoft Office PowerPoint</Application>
  <PresentationFormat>Экран (4:3)</PresentationFormat>
  <Paragraphs>115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24</vt:i4>
      </vt:variant>
    </vt:vector>
  </HeadingPairs>
  <TitlesOfParts>
    <vt:vector size="38" baseType="lpstr">
      <vt:lpstr>Трек</vt:lpstr>
      <vt:lpstr>Тема Office</vt:lpstr>
      <vt:lpstr>1_Трек</vt:lpstr>
      <vt:lpstr>2_Трек</vt:lpstr>
      <vt:lpstr>3_Трек</vt:lpstr>
      <vt:lpstr>4_Трек</vt:lpstr>
      <vt:lpstr>5_Трек</vt:lpstr>
      <vt:lpstr>6_Трек</vt:lpstr>
      <vt:lpstr>7_Трек</vt:lpstr>
      <vt:lpstr>1_Тема Office</vt:lpstr>
      <vt:lpstr>2_Тема Office</vt:lpstr>
      <vt:lpstr>3_Тема Office</vt:lpstr>
      <vt:lpstr>4_Тема Office</vt:lpstr>
      <vt:lpstr>5_Тема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FAST LOAD</dc:creator>
  <cp:lastModifiedBy>user</cp:lastModifiedBy>
  <cp:revision>27</cp:revision>
  <dcterms:created xsi:type="dcterms:W3CDTF">2017-02-25T17:56:36Z</dcterms:created>
  <dcterms:modified xsi:type="dcterms:W3CDTF">2017-05-17T17:19:50Z</dcterms:modified>
</cp:coreProperties>
</file>