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2" r:id="rId3"/>
    <p:sldId id="275" r:id="rId4"/>
    <p:sldId id="276" r:id="rId5"/>
    <p:sldId id="277" r:id="rId6"/>
    <p:sldId id="278" r:id="rId7"/>
    <p:sldId id="279" r:id="rId8"/>
    <p:sldId id="280" r:id="rId9"/>
    <p:sldId id="285" r:id="rId10"/>
    <p:sldId id="281" r:id="rId11"/>
    <p:sldId id="282" r:id="rId12"/>
    <p:sldId id="283" r:id="rId13"/>
    <p:sldId id="272" r:id="rId14"/>
    <p:sldId id="268" r:id="rId15"/>
    <p:sldId id="288" r:id="rId16"/>
    <p:sldId id="284"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64" d="100"/>
          <a:sy n="64" d="100"/>
        </p:scale>
        <p:origin x="-10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30829-C98E-4B60-AC25-A2006E829201}" type="datetimeFigureOut">
              <a:rPr lang="ru-RU" smtClean="0"/>
              <a:pPr/>
              <a:t>16.05.2017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99F04-6F02-4CC8-B20B-BE45456984D2}" type="slidenum">
              <a:rPr lang="ru-RU" smtClean="0"/>
              <a:pPr/>
              <a:t>‹#›</a:t>
            </a:fld>
            <a:endParaRPr lang="ru-RU"/>
          </a:p>
        </p:txBody>
      </p:sp>
    </p:spTree>
    <p:extLst>
      <p:ext uri="{BB962C8B-B14F-4D97-AF65-F5344CB8AC3E}">
        <p14:creationId xmlns:p14="http://schemas.microsoft.com/office/powerpoint/2010/main" xmlns="" val="96130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899F04-6F02-4CC8-B20B-BE45456984D2}" type="slidenum">
              <a:rPr lang="ru-RU" smtClean="0"/>
              <a:pPr/>
              <a:t>9</a:t>
            </a:fld>
            <a:endParaRPr lang="ru-RU"/>
          </a:p>
        </p:txBody>
      </p:sp>
    </p:spTree>
    <p:extLst>
      <p:ext uri="{BB962C8B-B14F-4D97-AF65-F5344CB8AC3E}">
        <p14:creationId xmlns:p14="http://schemas.microsoft.com/office/powerpoint/2010/main" xmlns="" val="372834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899F04-6F02-4CC8-B20B-BE45456984D2}" type="slidenum">
              <a:rPr lang="ru-RU" smtClean="0"/>
              <a:pPr/>
              <a:t>13</a:t>
            </a:fld>
            <a:endParaRPr lang="ru-RU"/>
          </a:p>
        </p:txBody>
      </p:sp>
    </p:spTree>
    <p:extLst>
      <p:ext uri="{BB962C8B-B14F-4D97-AF65-F5344CB8AC3E}">
        <p14:creationId xmlns:p14="http://schemas.microsoft.com/office/powerpoint/2010/main" xmlns="" val="372834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16.05.2017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Desktop\&#1047;&#1074;&#1091;&#1082;&#1080;\&#1051;&#1077;&#1075;&#1082;&#1072;&#1103;%20&#1084;&#1091;&#1079;&#1099;&#1082;&#1072;%20-%20&#1054;&#1095;&#1077;&#1085;&#1100;%20&#1082;&#1088;&#1072;&#1089;&#1080;&#1074;&#1072;&#1103;.mp3"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611560" y="188640"/>
            <a:ext cx="8136904" cy="5139869"/>
          </a:xfrm>
          <a:prstGeom prst="rect">
            <a:avLst/>
          </a:prstGeom>
        </p:spPr>
        <p:txBody>
          <a:bodyPr wrap="square">
            <a:spAutoFit/>
          </a:bodyPr>
          <a:lstStyle/>
          <a:p>
            <a:pPr lvl="0" algn="ctr"/>
            <a:endParaRPr lang="ru-RU" sz="3200" b="1" dirty="0" smtClean="0">
              <a:solidFill>
                <a:srgbClr val="000099"/>
              </a:solidFill>
              <a:latin typeface="Times New Roman" pitchFamily="18" charset="0"/>
              <a:cs typeface="Times New Roman" pitchFamily="18" charset="0"/>
            </a:endParaRPr>
          </a:p>
          <a:p>
            <a:pPr lvl="0" algn="ctr"/>
            <a:r>
              <a:rPr lang="ru-RU" sz="3200" b="1" dirty="0" smtClean="0">
                <a:solidFill>
                  <a:srgbClr val="000099"/>
                </a:solidFill>
                <a:latin typeface="Times New Roman" pitchFamily="18" charset="0"/>
                <a:cs typeface="Times New Roman" pitchFamily="18" charset="0"/>
              </a:rPr>
              <a:t>Заседание педагогического </a:t>
            </a:r>
            <a:r>
              <a:rPr lang="ru-RU" sz="3200" b="1" dirty="0">
                <a:solidFill>
                  <a:srgbClr val="000099"/>
                </a:solidFill>
                <a:latin typeface="Times New Roman" pitchFamily="18" charset="0"/>
                <a:cs typeface="Times New Roman" pitchFamily="18" charset="0"/>
              </a:rPr>
              <a:t>клуба </a:t>
            </a:r>
            <a:endParaRPr lang="ru-RU" sz="3200" b="1" dirty="0" smtClean="0">
              <a:solidFill>
                <a:srgbClr val="000099"/>
              </a:solidFill>
              <a:latin typeface="Times New Roman" pitchFamily="18" charset="0"/>
              <a:cs typeface="Times New Roman" pitchFamily="18" charset="0"/>
            </a:endParaRPr>
          </a:p>
          <a:p>
            <a:pPr lvl="0" algn="ctr"/>
            <a:r>
              <a:rPr lang="ru-RU" sz="3200" b="1" dirty="0" smtClean="0">
                <a:solidFill>
                  <a:srgbClr val="000099"/>
                </a:solidFill>
                <a:latin typeface="Times New Roman" pitchFamily="18" charset="0"/>
                <a:cs typeface="Times New Roman" pitchFamily="18" charset="0"/>
              </a:rPr>
              <a:t>«Особый ребёнок»</a:t>
            </a:r>
            <a:endParaRPr lang="ru-RU" sz="3200" b="1" dirty="0">
              <a:solidFill>
                <a:srgbClr val="000099"/>
              </a:solidFill>
              <a:latin typeface="Times New Roman" pitchFamily="18" charset="0"/>
              <a:cs typeface="Times New Roman" pitchFamily="18" charset="0"/>
            </a:endParaRPr>
          </a:p>
          <a:p>
            <a:pPr lvl="0" algn="ctr"/>
            <a:r>
              <a:rPr lang="ru-RU" sz="3200" b="1" dirty="0">
                <a:solidFill>
                  <a:srgbClr val="000099"/>
                </a:solidFill>
                <a:latin typeface="Times New Roman" pitchFamily="18" charset="0"/>
                <a:cs typeface="Times New Roman" pitchFamily="18" charset="0"/>
              </a:rPr>
              <a:t>на тему:  </a:t>
            </a:r>
          </a:p>
          <a:p>
            <a:pPr lvl="0" algn="ctr"/>
            <a:r>
              <a:rPr lang="ru-RU" sz="6000" b="1" i="1" dirty="0" smtClean="0">
                <a:solidFill>
                  <a:srgbClr val="FF0000"/>
                </a:solidFill>
                <a:latin typeface="Monotype Corsiva" pitchFamily="66" charset="0"/>
                <a:cs typeface="Times New Roman" pitchFamily="18" charset="0"/>
              </a:rPr>
              <a:t>«Скоро в школу»</a:t>
            </a:r>
            <a:endParaRPr lang="ru-RU" sz="6000" b="1" i="1" dirty="0">
              <a:solidFill>
                <a:srgbClr val="FF0000"/>
              </a:solidFill>
              <a:latin typeface="Monotype Corsiva" pitchFamily="66" charset="0"/>
              <a:cs typeface="Times New Roman" pitchFamily="18" charset="0"/>
            </a:endParaRPr>
          </a:p>
          <a:p>
            <a:pPr lvl="0" algn="ctr"/>
            <a:endParaRPr lang="ru-RU" sz="3600" b="1" dirty="0">
              <a:solidFill>
                <a:prstClr val="black"/>
              </a:solidFill>
              <a:latin typeface="Times New Roman" pitchFamily="18" charset="0"/>
              <a:cs typeface="Times New Roman" pitchFamily="18" charset="0"/>
            </a:endParaRPr>
          </a:p>
          <a:p>
            <a:pPr lvl="0" algn="ctr"/>
            <a:r>
              <a:rPr lang="ru-RU" sz="2400" b="1" i="1" u="sng" dirty="0">
                <a:solidFill>
                  <a:prstClr val="black"/>
                </a:solidFill>
                <a:latin typeface="Times New Roman" pitchFamily="18" charset="0"/>
                <a:cs typeface="Times New Roman" pitchFamily="18" charset="0"/>
              </a:rPr>
              <a:t>Подготовили и провели: </a:t>
            </a:r>
          </a:p>
          <a:p>
            <a:pPr algn="ctr"/>
            <a:r>
              <a:rPr lang="ru-RU" sz="2000" b="1" i="1" dirty="0" smtClean="0">
                <a:solidFill>
                  <a:srgbClr val="002060"/>
                </a:solidFill>
                <a:latin typeface="Times New Roman" pitchFamily="18" charset="0"/>
                <a:cs typeface="Times New Roman" pitchFamily="18" charset="0"/>
              </a:rPr>
              <a:t>Подготовили и провели</a:t>
            </a:r>
            <a:r>
              <a:rPr lang="ru-RU" sz="2000" b="1" dirty="0" smtClean="0">
                <a:solidFill>
                  <a:srgbClr val="002060"/>
                </a:solidFill>
                <a:latin typeface="Times New Roman" pitchFamily="18" charset="0"/>
                <a:cs typeface="Times New Roman" pitchFamily="18" charset="0"/>
              </a:rPr>
              <a:t>:</a:t>
            </a:r>
          </a:p>
          <a:p>
            <a:pPr algn="ctr"/>
            <a:r>
              <a:rPr lang="ru-RU" sz="2000" b="1" i="1" dirty="0" smtClean="0">
                <a:solidFill>
                  <a:srgbClr val="002060"/>
                </a:solidFill>
                <a:latin typeface="Times New Roman" pitchFamily="18" charset="0"/>
                <a:cs typeface="Times New Roman" pitchFamily="18" charset="0"/>
              </a:rPr>
              <a:t>Учитель– логопед:  </a:t>
            </a:r>
            <a:r>
              <a:rPr lang="ru-RU" sz="2000" b="1" i="1" dirty="0" smtClean="0">
                <a:solidFill>
                  <a:srgbClr val="002060"/>
                </a:solidFill>
                <a:latin typeface="Times New Roman" pitchFamily="18" charset="0"/>
                <a:cs typeface="Times New Roman" pitchFamily="18" charset="0"/>
              </a:rPr>
              <a:t>Леванова Н. В., </a:t>
            </a:r>
            <a:endParaRPr lang="ru-RU" sz="2000" b="1" dirty="0" smtClean="0">
              <a:solidFill>
                <a:srgbClr val="002060"/>
              </a:solidFill>
              <a:latin typeface="Times New Roman" pitchFamily="18" charset="0"/>
              <a:cs typeface="Times New Roman" pitchFamily="18" charset="0"/>
            </a:endParaRPr>
          </a:p>
          <a:p>
            <a:pPr algn="ctr"/>
            <a:r>
              <a:rPr lang="ru-RU" sz="2000" b="1" i="1" dirty="0" smtClean="0">
                <a:solidFill>
                  <a:srgbClr val="002060"/>
                </a:solidFill>
                <a:latin typeface="Times New Roman" pitchFamily="18" charset="0"/>
                <a:cs typeface="Times New Roman" pitchFamily="18" charset="0"/>
              </a:rPr>
              <a:t>учитель </a:t>
            </a:r>
            <a:r>
              <a:rPr lang="ru-RU" sz="2000" b="1" i="1" dirty="0" smtClean="0">
                <a:solidFill>
                  <a:srgbClr val="002060"/>
                </a:solidFill>
                <a:latin typeface="Times New Roman" pitchFamily="18" charset="0"/>
                <a:cs typeface="Times New Roman" pitchFamily="18" charset="0"/>
              </a:rPr>
              <a:t>– </a:t>
            </a:r>
            <a:r>
              <a:rPr lang="ru-RU" sz="2000" b="1" i="1" dirty="0" smtClean="0">
                <a:solidFill>
                  <a:srgbClr val="002060"/>
                </a:solidFill>
                <a:latin typeface="Times New Roman" pitchFamily="18" charset="0"/>
                <a:cs typeface="Times New Roman" pitchFamily="18" charset="0"/>
              </a:rPr>
              <a:t>дефектолог: </a:t>
            </a:r>
            <a:r>
              <a:rPr lang="ru-RU" sz="2000" b="1" i="1" dirty="0" smtClean="0">
                <a:solidFill>
                  <a:srgbClr val="002060"/>
                </a:solidFill>
                <a:latin typeface="Times New Roman" pitchFamily="18" charset="0"/>
                <a:cs typeface="Times New Roman" pitchFamily="18" charset="0"/>
              </a:rPr>
              <a:t>Огороднова Е.В</a:t>
            </a:r>
            <a:r>
              <a:rPr lang="ru-RU" sz="2000" b="1" i="1" dirty="0" smtClean="0">
                <a:solidFill>
                  <a:srgbClr val="002060"/>
                </a:solidFill>
                <a:latin typeface="Times New Roman" pitchFamily="18" charset="0"/>
                <a:cs typeface="Times New Roman" pitchFamily="18" charset="0"/>
              </a:rPr>
              <a:t>..</a:t>
            </a:r>
            <a:endParaRPr lang="ru-RU" sz="2000" b="1" dirty="0" smtClean="0">
              <a:solidFill>
                <a:srgbClr val="002060"/>
              </a:solidFill>
              <a:latin typeface="Times New Roman" pitchFamily="18" charset="0"/>
              <a:cs typeface="Times New Roman" pitchFamily="18" charset="0"/>
            </a:endParaRPr>
          </a:p>
          <a:p>
            <a:pPr algn="ctr"/>
            <a:r>
              <a:rPr lang="ru-RU" sz="2000" b="1" i="1" dirty="0" smtClean="0">
                <a:solidFill>
                  <a:srgbClr val="002060"/>
                </a:solidFill>
                <a:latin typeface="Times New Roman" pitchFamily="18" charset="0"/>
                <a:cs typeface="Times New Roman" pitchFamily="18" charset="0"/>
              </a:rPr>
              <a:t>18. </a:t>
            </a:r>
            <a:r>
              <a:rPr lang="ru-RU" sz="2000" b="1" i="1" dirty="0" smtClean="0">
                <a:solidFill>
                  <a:srgbClr val="002060"/>
                </a:solidFill>
                <a:latin typeface="Times New Roman" pitchFamily="18" charset="0"/>
                <a:cs typeface="Times New Roman" pitchFamily="18" charset="0"/>
              </a:rPr>
              <a:t>05. 2017г.</a:t>
            </a:r>
            <a:endParaRPr lang="ru-RU" sz="2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752135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785794"/>
            <a:ext cx="79295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4000" b="1"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29697" name="Rectangle 1"/>
          <p:cNvSpPr>
            <a:spLocks noChangeArrowheads="1"/>
          </p:cNvSpPr>
          <p:nvPr/>
        </p:nvSpPr>
        <p:spPr bwMode="auto">
          <a:xfrm>
            <a:off x="1071538" y="571480"/>
            <a:ext cx="70008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t>
            </a:r>
            <a:endParaRPr lang="ru-RU" sz="4400" b="1" dirty="0" smtClean="0">
              <a:solidFill>
                <a:srgbClr val="000099"/>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3" name="Rectangle 1"/>
          <p:cNvSpPr>
            <a:spLocks noChangeArrowheads="1"/>
          </p:cNvSpPr>
          <p:nvPr/>
        </p:nvSpPr>
        <p:spPr bwMode="auto">
          <a:xfrm>
            <a:off x="785786" y="571480"/>
            <a:ext cx="714376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Анатомо-физиологические – качественные структурные изменения мозга:</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увеличение его веса до 1 кг 350г,</a:t>
            </a:r>
            <a:endParaRPr kumimoji="0" lang="ru-RU" sz="24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особенное увеличение лобных долей, ответственных за 2 сигнальную систему, волевые и нравственные качества;</a:t>
            </a:r>
            <a:endParaRPr kumimoji="0" lang="ru-RU" sz="24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изменение характера протекания основных нервных процессов - возбуждения и торможения: увеличивается возможность тормозных реакций - это способствует развитию воли;</a:t>
            </a:r>
            <a:endParaRPr kumimoji="0" lang="ru-RU" sz="24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быстрое истощение запаса нервной энергии, которая приводит к нервному утомлению.</a:t>
            </a:r>
            <a:endParaRPr kumimoji="0" lang="ru-RU" sz="2400" b="1" i="0" u="none" strike="noStrike" cap="none" normalizeH="0" baseline="0" dirty="0" smtClean="0">
              <a:ln>
                <a:noFill/>
              </a:ln>
              <a:solidFill>
                <a:srgbClr val="000099"/>
              </a:solidFill>
              <a:effectLst/>
              <a:latin typeface="Times New Roman" pitchFamily="18" charset="0"/>
              <a:cs typeface="Times New Roman" pitchFamily="18" charset="0"/>
            </a:endParaRPr>
          </a:p>
        </p:txBody>
      </p:sp>
      <p:pic>
        <p:nvPicPr>
          <p:cNvPr id="5" name="Рисунок 4" descr="126_2748644.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429520" y="4429132"/>
            <a:ext cx="1285033" cy="2204143"/>
          </a:xfrm>
          <a:prstGeom prst="rect">
            <a:avLst/>
          </a:prstGeom>
        </p:spPr>
      </p:pic>
    </p:spTree>
    <p:extLst>
      <p:ext uri="{BB962C8B-B14F-4D97-AF65-F5344CB8AC3E}">
        <p14:creationId xmlns:p14="http://schemas.microsoft.com/office/powerpoint/2010/main" xmlns="" val="3555628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785794"/>
            <a:ext cx="79295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4000" b="1"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29697" name="Rectangle 1"/>
          <p:cNvSpPr>
            <a:spLocks noChangeArrowheads="1"/>
          </p:cNvSpPr>
          <p:nvPr/>
        </p:nvSpPr>
        <p:spPr bwMode="auto">
          <a:xfrm>
            <a:off x="1071538" y="571480"/>
            <a:ext cx="70008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t>
            </a:r>
            <a:endParaRPr lang="ru-RU" sz="4400" b="1" dirty="0" smtClean="0">
              <a:solidFill>
                <a:srgbClr val="000099"/>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69" name="Rectangle 1"/>
          <p:cNvSpPr>
            <a:spLocks noChangeArrowheads="1"/>
          </p:cNvSpPr>
          <p:nvPr/>
        </p:nvSpPr>
        <p:spPr bwMode="auto">
          <a:xfrm>
            <a:off x="357158" y="357166"/>
            <a:ext cx="8572560"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Познавательно-интеллектуальные</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1" u="none" strike="noStrike" cap="none" normalizeH="0" baseline="0" dirty="0" smtClean="0">
                <a:ln>
                  <a:noFill/>
                </a:ln>
                <a:effectLst/>
                <a:latin typeface="Times New Roman" pitchFamily="18" charset="0"/>
                <a:ea typeface="Times New Roman" pitchFamily="18" charset="0"/>
                <a:cs typeface="Times New Roman" pitchFamily="18" charset="0"/>
              </a:rPr>
              <a:t>Ребёнок  </a:t>
            </a:r>
            <a:r>
              <a:rPr kumimoji="0" lang="ru-RU" sz="2200" b="1" i="0" u="none" strike="noStrike" cap="none" normalizeH="0" baseline="0" dirty="0" smtClean="0">
                <a:ln>
                  <a:noFill/>
                </a:ln>
                <a:effectLst/>
                <a:latin typeface="Times New Roman" pitchFamily="18" charset="0"/>
                <a:ea typeface="Times New Roman" pitchFamily="18" charset="0"/>
                <a:cs typeface="Times New Roman" pitchFamily="18" charset="0"/>
              </a:rPr>
              <a:t>владеет сенсорным эталонами,</a:t>
            </a:r>
            <a:r>
              <a:rPr kumimoji="0" lang="ru-RU" sz="2200" b="1"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2200" b="1" i="0" u="none" strike="noStrike" cap="none" normalizeH="0" baseline="0" dirty="0" smtClean="0">
                <a:ln>
                  <a:noFill/>
                </a:ln>
                <a:effectLst/>
                <a:latin typeface="Times New Roman" pitchFamily="18" charset="0"/>
                <a:ea typeface="Times New Roman" pitchFamily="18" charset="0"/>
                <a:cs typeface="Times New Roman" pitchFamily="18" charset="0"/>
              </a:rPr>
              <a:t> ребёнок может различать малейшие оттенки (звуков, вкусов, цветов),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effectLst/>
                <a:latin typeface="Times New Roman" pitchFamily="18" charset="0"/>
                <a:ea typeface="Times New Roman" pitchFamily="18" charset="0"/>
                <a:cs typeface="Times New Roman" pitchFamily="18" charset="0"/>
              </a:rPr>
              <a:t>у него накоплено достаточное количество представлений об окружающем мире.</a:t>
            </a:r>
            <a:endParaRPr kumimoji="0" lang="ru-RU" sz="22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1" u="none" strike="noStrike" cap="none" normalizeH="0" baseline="0" dirty="0" smtClean="0">
                <a:ln>
                  <a:noFill/>
                </a:ln>
                <a:effectLst/>
                <a:latin typeface="Times New Roman" pitchFamily="18" charset="0"/>
                <a:ea typeface="Times New Roman" pitchFamily="18" charset="0"/>
                <a:cs typeface="Times New Roman" pitchFamily="18" charset="0"/>
              </a:rPr>
              <a:t>Появление</a:t>
            </a:r>
            <a:r>
              <a:rPr kumimoji="0" lang="ru-RU" sz="2200" b="1" i="0" u="none" strike="noStrike" cap="none" normalizeH="0" baseline="0" dirty="0" smtClean="0">
                <a:ln>
                  <a:noFill/>
                </a:ln>
                <a:effectLst/>
                <a:latin typeface="Times New Roman" pitchFamily="18" charset="0"/>
                <a:ea typeface="Times New Roman" pitchFamily="18" charset="0"/>
                <a:cs typeface="Times New Roman" pitchFamily="18" charset="0"/>
              </a:rPr>
              <a:t> основных мыслительных операций (сравнение, конкретизация, анализ,  синтез, обобщение, абстрагирование).</a:t>
            </a:r>
            <a:endParaRPr kumimoji="0" lang="ru-RU" sz="22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1" u="none" strike="noStrike" cap="none" normalizeH="0" baseline="0" dirty="0" smtClean="0">
                <a:ln>
                  <a:noFill/>
                </a:ln>
                <a:effectLst/>
                <a:latin typeface="Times New Roman" pitchFamily="18" charset="0"/>
                <a:ea typeface="Times New Roman" pitchFamily="18" charset="0"/>
                <a:cs typeface="Times New Roman" pitchFamily="18" charset="0"/>
              </a:rPr>
              <a:t>         Развитие </a:t>
            </a:r>
            <a:r>
              <a:rPr kumimoji="0" lang="ru-RU" sz="2200" b="1" i="0" u="none" strike="noStrike" cap="none" normalizeH="0" baseline="0" dirty="0" smtClean="0">
                <a:ln>
                  <a:noFill/>
                </a:ln>
                <a:effectLst/>
                <a:latin typeface="Times New Roman" pitchFamily="18" charset="0"/>
                <a:ea typeface="Times New Roman" pitchFamily="18" charset="0"/>
                <a:cs typeface="Times New Roman" pitchFamily="18" charset="0"/>
              </a:rPr>
              <a:t>устойчивости внимания, переключения и произвольности внимания, но оно несовершенно.</a:t>
            </a:r>
            <a:endParaRPr kumimoji="0" lang="ru-RU" sz="22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1" u="none" strike="noStrike" cap="none" normalizeH="0" baseline="0" dirty="0" smtClean="0">
                <a:ln>
                  <a:noFill/>
                </a:ln>
                <a:effectLst/>
                <a:latin typeface="Times New Roman" pitchFamily="18" charset="0"/>
                <a:ea typeface="Times New Roman" pitchFamily="18" charset="0"/>
                <a:cs typeface="Times New Roman" pitchFamily="18" charset="0"/>
              </a:rPr>
              <a:t>        В памяти </a:t>
            </a:r>
            <a:r>
              <a:rPr kumimoji="0" lang="ru-RU" sz="2200" b="1" i="0" u="none" strike="noStrike" cap="none" normalizeH="0" baseline="0" dirty="0" smtClean="0">
                <a:ln>
                  <a:noFill/>
                </a:ln>
                <a:effectLst/>
                <a:latin typeface="Times New Roman" pitchFamily="18" charset="0"/>
                <a:ea typeface="Times New Roman" pitchFamily="18" charset="0"/>
                <a:cs typeface="Times New Roman" pitchFamily="18" charset="0"/>
              </a:rPr>
              <a:t>появляется произвольность воспроизведения, произвольное запоминание.</a:t>
            </a:r>
            <a:endParaRPr kumimoji="0" lang="ru-RU" sz="22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1" u="none" strike="noStrike" cap="none" normalizeH="0" baseline="0" dirty="0" smtClean="0">
                <a:ln>
                  <a:noFill/>
                </a:ln>
                <a:effectLst/>
                <a:latin typeface="Times New Roman" pitchFamily="18" charset="0"/>
                <a:ea typeface="Times New Roman" pitchFamily="18" charset="0"/>
                <a:cs typeface="Times New Roman" pitchFamily="18" charset="0"/>
              </a:rPr>
              <a:t>       Речь </a:t>
            </a:r>
            <a:r>
              <a:rPr kumimoji="0" lang="ru-RU" sz="2200" b="1" i="0" u="none" strike="noStrike" cap="none" normalizeH="0" baseline="0" dirty="0" smtClean="0">
                <a:ln>
                  <a:noFill/>
                </a:ln>
                <a:effectLst/>
                <a:latin typeface="Times New Roman" pitchFamily="18" charset="0"/>
                <a:ea typeface="Times New Roman" pitchFamily="18" charset="0"/>
                <a:cs typeface="Times New Roman" pitchFamily="18" charset="0"/>
              </a:rPr>
              <a:t>должна быть связанная, сложные развёрнутые предложения, богатый словарный запас, монологическая речь.</a:t>
            </a:r>
            <a:endParaRPr kumimoji="0" lang="ru-RU" sz="22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1" u="none" strike="noStrike" cap="none" normalizeH="0" baseline="0" dirty="0" smtClean="0">
                <a:ln>
                  <a:noFill/>
                </a:ln>
                <a:effectLst/>
                <a:latin typeface="Times New Roman" pitchFamily="18" charset="0"/>
                <a:ea typeface="Times New Roman" pitchFamily="18" charset="0"/>
                <a:cs typeface="Times New Roman" pitchFamily="18" charset="0"/>
              </a:rPr>
              <a:t>       Появляется </a:t>
            </a:r>
            <a:r>
              <a:rPr kumimoji="0" lang="ru-RU" sz="2200" b="1" i="0" u="none" strike="noStrike" cap="none" normalizeH="0" baseline="0" dirty="0" smtClean="0">
                <a:ln>
                  <a:noFill/>
                </a:ln>
                <a:effectLst/>
                <a:latin typeface="Times New Roman" pitchFamily="18" charset="0"/>
                <a:ea typeface="Times New Roman" pitchFamily="18" charset="0"/>
                <a:cs typeface="Times New Roman" pitchFamily="18" charset="0"/>
              </a:rPr>
              <a:t>познавательная активность: любознательность и умение её реализовать.</a:t>
            </a:r>
            <a:endParaRPr kumimoji="0" lang="ru-RU" sz="2200" b="1" i="0" u="none" strike="noStrike" cap="none" normalizeH="0" baseline="0" dirty="0" smtClean="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555628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785794"/>
            <a:ext cx="79295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4000" b="1"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29697" name="Rectangle 1"/>
          <p:cNvSpPr>
            <a:spLocks noChangeArrowheads="1"/>
          </p:cNvSpPr>
          <p:nvPr/>
        </p:nvSpPr>
        <p:spPr bwMode="auto">
          <a:xfrm>
            <a:off x="1071538" y="571480"/>
            <a:ext cx="70008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t>
            </a:r>
            <a:endParaRPr lang="ru-RU" sz="4400" b="1" dirty="0" smtClean="0">
              <a:solidFill>
                <a:srgbClr val="000099"/>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5" name="Rectangle 1"/>
          <p:cNvSpPr>
            <a:spLocks noChangeArrowheads="1"/>
          </p:cNvSpPr>
          <p:nvPr/>
        </p:nvSpPr>
        <p:spPr bwMode="auto">
          <a:xfrm>
            <a:off x="285720" y="214290"/>
            <a:ext cx="857256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Личностные</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1) Появление интереса к школе.</a:t>
            </a:r>
            <a:endParaRPr kumimoji="0" lang="ru-RU" sz="2400" b="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ребёнка привлекает внешняя позиция школьника;</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социальные мотивы общественной значимости учёбы;</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освоение учебных действий: хочу научиться читать, писать. </a:t>
            </a:r>
          </a:p>
          <a:p>
            <a:pPr marL="0" marR="0" lvl="0" indent="0" algn="ctr" defTabSz="914400" rtl="0" eaLnBrk="0" fontAlgn="base" latinLnBrk="0" hangingPunct="0">
              <a:lnSpc>
                <a:spcPct val="100000"/>
              </a:lnSpc>
              <a:spcBef>
                <a:spcPct val="0"/>
              </a:spcBef>
              <a:spcAft>
                <a:spcPct val="0"/>
              </a:spcAft>
              <a:buClrTx/>
              <a:buSzTx/>
              <a:tabLst/>
            </a:pPr>
            <a:r>
              <a:rPr kumimoji="0" lang="ru-RU" sz="2400" b="1"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Это самый зрелый мотив.</a:t>
            </a:r>
            <a:endParaRPr kumimoji="0" lang="ru-RU" sz="2400" b="1"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2) Организованность ребёнка </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наличие произвольного поведения.</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Ребёнок может подчинять свои желания, действия поставленным целям, принятым правилам и требованиям взрослых.</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Организованность ребёнок проявляет в планировании своих действий в  соответствии с условиями и временем. </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119675428_large_0_102f4d_acd12c40_XL.png"/>
          <p:cNvPicPr>
            <a:picLocks noChangeAspect="1"/>
          </p:cNvPicPr>
          <p:nvPr/>
        </p:nvPicPr>
        <p:blipFill>
          <a:blip r:embed="rId3" cstate="print"/>
          <a:stretch>
            <a:fillRect/>
          </a:stretch>
        </p:blipFill>
        <p:spPr>
          <a:xfrm>
            <a:off x="3714744" y="5214950"/>
            <a:ext cx="1571636" cy="1335891"/>
          </a:xfrm>
          <a:prstGeom prst="rect">
            <a:avLst/>
          </a:prstGeom>
        </p:spPr>
      </p:pic>
    </p:spTree>
    <p:extLst>
      <p:ext uri="{BB962C8B-B14F-4D97-AF65-F5344CB8AC3E}">
        <p14:creationId xmlns:p14="http://schemas.microsoft.com/office/powerpoint/2010/main" xmlns="" val="3555628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6948264" y="4272691"/>
            <a:ext cx="1800200" cy="380178"/>
          </a:xfrm>
          <a:prstGeom prst="rect">
            <a:avLst/>
          </a:prstGeom>
          <a:noFill/>
        </p:spPr>
        <p:txBody>
          <a:bodyPr wrap="square" rtlCol="0">
            <a:spAutoFit/>
          </a:bodyPr>
          <a:lstStyle/>
          <a:p>
            <a:endParaRPr lang="ru-RU"/>
          </a:p>
        </p:txBody>
      </p:sp>
      <p:sp>
        <p:nvSpPr>
          <p:cNvPr id="8193" name="Rectangle 1"/>
          <p:cNvSpPr>
            <a:spLocks noChangeArrowheads="1"/>
          </p:cNvSpPr>
          <p:nvPr/>
        </p:nvSpPr>
        <p:spPr bwMode="auto">
          <a:xfrm>
            <a:off x="428596" y="357166"/>
            <a:ext cx="828680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4000" b="1" i="1" dirty="0" smtClean="0">
                <a:solidFill>
                  <a:srgbClr val="FF0000"/>
                </a:solidFill>
                <a:latin typeface="Times New Roman" pitchFamily="18" charset="0"/>
                <a:cs typeface="Times New Roman" pitchFamily="18" charset="0"/>
              </a:rPr>
              <a:t>Адаптация к школе</a:t>
            </a:r>
            <a:endParaRPr lang="ru-RU" sz="4000" i="1" dirty="0" smtClean="0">
              <a:solidFill>
                <a:srgbClr val="FF0000"/>
              </a:solidFill>
              <a:latin typeface="Times New Roman" pitchFamily="18" charset="0"/>
              <a:cs typeface="Times New Roman" pitchFamily="18" charset="0"/>
            </a:endParaRPr>
          </a:p>
          <a:p>
            <a:pPr algn="ctr"/>
            <a:r>
              <a:rPr lang="ru-RU" sz="3200" b="1" u="sng" dirty="0" smtClean="0">
                <a:solidFill>
                  <a:srgbClr val="000099"/>
                </a:solidFill>
                <a:latin typeface="Times New Roman" pitchFamily="18" charset="0"/>
                <a:cs typeface="Times New Roman" pitchFamily="18" charset="0"/>
              </a:rPr>
              <a:t>Главные причины трудностей</a:t>
            </a:r>
          </a:p>
          <a:p>
            <a:pPr algn="ctr"/>
            <a:endParaRPr lang="ru-RU" sz="3200" u="sng" dirty="0" smtClean="0">
              <a:solidFill>
                <a:srgbClr val="000099"/>
              </a:solidFill>
              <a:latin typeface="Times New Roman" pitchFamily="18" charset="0"/>
              <a:cs typeface="Times New Roman" pitchFamily="18" charset="0"/>
            </a:endParaRPr>
          </a:p>
          <a:p>
            <a:pPr lvl="0" algn="just"/>
            <a:r>
              <a:rPr lang="ru-RU" sz="3200" b="1" dirty="0" smtClean="0">
                <a:latin typeface="Times New Roman" pitchFamily="18" charset="0"/>
                <a:cs typeface="Times New Roman" pitchFamily="18" charset="0"/>
              </a:rPr>
              <a:t>1.Меняется содержание жизни детей. </a:t>
            </a:r>
          </a:p>
          <a:p>
            <a:pPr lvl="0" algn="just"/>
            <a:r>
              <a:rPr lang="ru-RU" sz="3200" b="1" dirty="0" smtClean="0">
                <a:latin typeface="Times New Roman" pitchFamily="18" charset="0"/>
                <a:cs typeface="Times New Roman" pitchFamily="18" charset="0"/>
              </a:rPr>
              <a:t>2. Меняется социальная среда и правила поведения. </a:t>
            </a:r>
          </a:p>
          <a:p>
            <a:pPr lvl="0" algn="just"/>
            <a:r>
              <a:rPr lang="ru-RU" sz="3200" b="1" dirty="0" smtClean="0">
                <a:latin typeface="Times New Roman" pitchFamily="18" charset="0"/>
                <a:cs typeface="Times New Roman" pitchFamily="18" charset="0"/>
              </a:rPr>
              <a:t>3. Отношения с учителем более отдаленные, чем с воспитателем</a:t>
            </a:r>
          </a:p>
          <a:p>
            <a:pPr lvl="0" algn="just"/>
            <a:r>
              <a:rPr lang="ru-RU" sz="3200" b="1" dirty="0" smtClean="0">
                <a:latin typeface="Times New Roman" pitchFamily="18" charset="0"/>
                <a:cs typeface="Times New Roman" pitchFamily="18" charset="0"/>
              </a:rPr>
              <a:t>4. Позиция самого ребенка резко меняется: в садике был старшим и все знал, а теперь – маленький и ничего не знает. </a:t>
            </a:r>
            <a:endParaRPr lang="ru-RU" sz="3200" b="1" i="1" dirty="0" smtClean="0">
              <a:solidFill>
                <a:srgbClr val="000099"/>
              </a:solidFill>
              <a:latin typeface="Times New Roman" pitchFamily="18" charset="0"/>
              <a:cs typeface="Times New Roman" pitchFamily="18" charset="0"/>
            </a:endParaRPr>
          </a:p>
          <a:p>
            <a:pPr algn="just"/>
            <a:endParaRPr kumimoji="0" lang="ru-RU" sz="4000" b="0" i="1"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103614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71275" y="620689"/>
            <a:ext cx="8344129" cy="4585871"/>
          </a:xfrm>
          <a:prstGeom prst="rect">
            <a:avLst/>
          </a:prstGeom>
        </p:spPr>
        <p:txBody>
          <a:bodyPr wrap="square">
            <a:spAutoFit/>
          </a:bodyPr>
          <a:lstStyle/>
          <a:p>
            <a:pPr algn="ctr"/>
            <a:r>
              <a:rPr lang="ru-RU" sz="4000" b="1" u="sng" dirty="0" smtClean="0">
                <a:solidFill>
                  <a:srgbClr val="000099"/>
                </a:solidFill>
                <a:latin typeface="Times New Roman" pitchFamily="18" charset="0"/>
                <a:cs typeface="Times New Roman" pitchFamily="18" charset="0"/>
              </a:rPr>
              <a:t>Виды </a:t>
            </a:r>
            <a:r>
              <a:rPr lang="ru-RU" sz="4000" b="1" u="sng" dirty="0" smtClean="0">
                <a:solidFill>
                  <a:srgbClr val="000099"/>
                </a:solidFill>
                <a:latin typeface="Times New Roman" pitchFamily="18" charset="0"/>
                <a:cs typeface="Times New Roman" pitchFamily="18" charset="0"/>
              </a:rPr>
              <a:t>адаптации</a:t>
            </a:r>
            <a:endParaRPr lang="ru-RU" sz="3200" dirty="0" smtClean="0">
              <a:solidFill>
                <a:srgbClr val="000099"/>
              </a:solidFill>
              <a:latin typeface="Times New Roman" pitchFamily="18" charset="0"/>
              <a:cs typeface="Times New Roman" pitchFamily="18" charset="0"/>
            </a:endParaRPr>
          </a:p>
          <a:p>
            <a:pPr algn="just"/>
            <a:r>
              <a:rPr lang="ru-RU" sz="3600" b="1" i="1" dirty="0" smtClean="0">
                <a:solidFill>
                  <a:srgbClr val="FF0000"/>
                </a:solidFill>
                <a:latin typeface="Times New Roman" pitchFamily="18" charset="0"/>
                <a:cs typeface="Times New Roman" pitchFamily="18" charset="0"/>
              </a:rPr>
              <a:t>Профессиональная</a:t>
            </a:r>
            <a:r>
              <a:rPr lang="ru-RU" sz="3600" dirty="0" smtClean="0">
                <a:latin typeface="Times New Roman" pitchFamily="18" charset="0"/>
                <a:cs typeface="Times New Roman" pitchFamily="18" charset="0"/>
              </a:rPr>
              <a:t> – овладение новой деятельностью (понять учебную задачу…).</a:t>
            </a:r>
          </a:p>
          <a:p>
            <a:pPr algn="just"/>
            <a:r>
              <a:rPr lang="ru-RU" sz="3600" b="1" i="1" dirty="0" smtClean="0">
                <a:solidFill>
                  <a:srgbClr val="FF0000"/>
                </a:solidFill>
                <a:latin typeface="Times New Roman" pitchFamily="18" charset="0"/>
                <a:cs typeface="Times New Roman" pitchFamily="18" charset="0"/>
              </a:rPr>
              <a:t>Социальная</a:t>
            </a:r>
            <a:r>
              <a:rPr lang="ru-RU" sz="3600" dirty="0" smtClean="0">
                <a:latin typeface="Times New Roman" pitchFamily="18" charset="0"/>
                <a:cs typeface="Times New Roman" pitchFamily="18" charset="0"/>
              </a:rPr>
              <a:t> – умение быстро освоить новые требования и правила, понять свою роль и место в школьном коллективе.</a:t>
            </a:r>
            <a:endParaRPr lang="ru-RU" sz="3600" b="1" dirty="0" smtClean="0">
              <a:solidFill>
                <a:srgbClr val="002060"/>
              </a:solidFill>
              <a:latin typeface="Times New Roman" pitchFamily="18" charset="0"/>
              <a:cs typeface="Times New Roman" pitchFamily="18" charset="0"/>
            </a:endParaRPr>
          </a:p>
        </p:txBody>
      </p:sp>
      <p:pic>
        <p:nvPicPr>
          <p:cNvPr id="3" name="Рисунок 2" descr="6140057_1.png"/>
          <p:cNvPicPr>
            <a:picLocks noChangeAspect="1"/>
          </p:cNvPicPr>
          <p:nvPr/>
        </p:nvPicPr>
        <p:blipFill>
          <a:blip r:embed="rId3" cstate="print"/>
          <a:stretch>
            <a:fillRect/>
          </a:stretch>
        </p:blipFill>
        <p:spPr>
          <a:xfrm>
            <a:off x="6357950" y="4643446"/>
            <a:ext cx="1785950" cy="2100258"/>
          </a:xfrm>
          <a:prstGeom prst="rect">
            <a:avLst/>
          </a:prstGeom>
        </p:spPr>
      </p:pic>
    </p:spTree>
    <p:extLst>
      <p:ext uri="{BB962C8B-B14F-4D97-AF65-F5344CB8AC3E}">
        <p14:creationId xmlns:p14="http://schemas.microsoft.com/office/powerpoint/2010/main" xmlns="" val="1363518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14348" y="382012"/>
            <a:ext cx="7715304" cy="3139321"/>
          </a:xfrm>
          <a:prstGeom prst="rect">
            <a:avLst/>
          </a:prstGeom>
        </p:spPr>
        <p:txBody>
          <a:bodyPr wrap="square">
            <a:spAutoFit/>
          </a:bodyPr>
          <a:lstStyle/>
          <a:p>
            <a:pPr algn="ctr"/>
            <a:r>
              <a:rPr lang="ru-RU" sz="6000" i="1" dirty="0" smtClean="0">
                <a:solidFill>
                  <a:srgbClr val="000099"/>
                </a:solidFill>
                <a:latin typeface="Times New Roman" pitchFamily="18" charset="0"/>
                <a:cs typeface="Times New Roman" pitchFamily="18" charset="0"/>
              </a:rPr>
              <a:t>Главное, что должно быть сформировано – </a:t>
            </a:r>
            <a:r>
              <a:rPr lang="ru-RU" sz="6000" i="1" dirty="0" smtClean="0">
                <a:solidFill>
                  <a:srgbClr val="C00000"/>
                </a:solidFill>
                <a:latin typeface="Times New Roman" pitchFamily="18" charset="0"/>
                <a:cs typeface="Times New Roman" pitchFamily="18" charset="0"/>
              </a:rPr>
              <a:t>желание учиться!</a:t>
            </a:r>
            <a:r>
              <a:rPr lang="ru-RU" sz="6000" b="1" i="1" dirty="0" smtClean="0">
                <a:solidFill>
                  <a:srgbClr val="C00000"/>
                </a:solidFill>
                <a:latin typeface="Times New Roman" pitchFamily="18" charset="0"/>
                <a:cs typeface="Times New Roman" pitchFamily="18" charset="0"/>
              </a:rPr>
              <a:t> </a:t>
            </a:r>
            <a:endParaRPr lang="ru-RU" sz="6000" b="1" dirty="0" smtClean="0">
              <a:solidFill>
                <a:srgbClr val="C00000"/>
              </a:solidFill>
              <a:latin typeface="Times New Roman" pitchFamily="18" charset="0"/>
              <a:cs typeface="Times New Roman" pitchFamily="18" charset="0"/>
            </a:endParaRPr>
          </a:p>
          <a:p>
            <a:pPr marL="285750" lvl="0" indent="-285750" algn="just">
              <a:buFont typeface="Wingdings" panose="05000000000000000000" pitchFamily="2" charset="2"/>
              <a:buChar char="v"/>
            </a:pPr>
            <a:endParaRPr lang="ru-RU" dirty="0">
              <a:solidFill>
                <a:prstClr val="black"/>
              </a:solidFill>
              <a:latin typeface="Times New Roman" pitchFamily="18" charset="0"/>
              <a:cs typeface="Times New Roman"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43174" y="3286124"/>
            <a:ext cx="3714775" cy="3095645"/>
          </a:xfrm>
          <a:prstGeom prst="rect">
            <a:avLst/>
          </a:prstGeom>
          <a:ln w="190500" cap="sq">
            <a:solidFill>
              <a:schemeClr val="accent4">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583214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785794"/>
            <a:ext cx="79295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4000" b="1"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29697" name="Rectangle 1"/>
          <p:cNvSpPr>
            <a:spLocks noChangeArrowheads="1"/>
          </p:cNvSpPr>
          <p:nvPr/>
        </p:nvSpPr>
        <p:spPr bwMode="auto">
          <a:xfrm>
            <a:off x="1071538" y="571480"/>
            <a:ext cx="70008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t>
            </a:r>
            <a:endParaRPr lang="ru-RU" sz="4400" b="1" dirty="0" smtClean="0">
              <a:solidFill>
                <a:srgbClr val="000099"/>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1" name="Rectangle 1"/>
          <p:cNvSpPr>
            <a:spLocks noChangeArrowheads="1"/>
          </p:cNvSpPr>
          <p:nvPr/>
        </p:nvSpPr>
        <p:spPr bwMode="auto">
          <a:xfrm>
            <a:off x="857224" y="571480"/>
            <a:ext cx="764383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t>
            </a:r>
            <a:r>
              <a:rPr kumimoji="0" lang="ru-RU" sz="4400" b="1"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«Быть готовым к школе – не значит уметь читать, писать и считать. </a:t>
            </a:r>
            <a:endParaRPr kumimoji="0" lang="ru-RU" sz="4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400" b="1"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Быть готовым к школе – значит быть готовым всему этому научиться».</a:t>
            </a:r>
            <a:r>
              <a:rPr kumimoji="0" lang="ru-RU" sz="4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a:t>
            </a:r>
            <a:r>
              <a:rPr kumimoji="0" lang="ru-RU" sz="3200" b="1" i="0" u="none" strike="noStrike" cap="none" normalizeH="0" baseline="0" dirty="0" err="1" smtClean="0">
                <a:ln>
                  <a:noFill/>
                </a:ln>
                <a:solidFill>
                  <a:srgbClr val="000099"/>
                </a:solidFill>
                <a:effectLst/>
                <a:latin typeface="Times New Roman" pitchFamily="18" charset="0"/>
                <a:ea typeface="Times New Roman" pitchFamily="18" charset="0"/>
                <a:cs typeface="Times New Roman" pitchFamily="18" charset="0"/>
              </a:rPr>
              <a:t>Венгер</a:t>
            </a:r>
            <a:r>
              <a:rPr kumimoji="0" lang="ru-RU" sz="32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Л. А.) </a:t>
            </a:r>
            <a:endParaRPr kumimoji="0" lang="ru-RU" sz="3200" b="1" i="0" u="none" strike="noStrike" cap="none" normalizeH="0" baseline="0" dirty="0" smtClean="0">
              <a:ln>
                <a:noFill/>
              </a:ln>
              <a:solidFill>
                <a:srgbClr val="000099"/>
              </a:solidFill>
              <a:effectLst/>
              <a:latin typeface="Times New Roman" pitchFamily="18" charset="0"/>
              <a:cs typeface="Times New Roman" pitchFamily="18" charset="0"/>
            </a:endParaRPr>
          </a:p>
        </p:txBody>
      </p:sp>
      <p:pic>
        <p:nvPicPr>
          <p:cNvPr id="5" name="Рисунок 4" descr="6140057_1.png"/>
          <p:cNvPicPr>
            <a:picLocks noChangeAspect="1"/>
          </p:cNvPicPr>
          <p:nvPr/>
        </p:nvPicPr>
        <p:blipFill>
          <a:blip r:embed="rId3" cstate="print"/>
          <a:stretch>
            <a:fillRect/>
          </a:stretch>
        </p:blipFill>
        <p:spPr>
          <a:xfrm>
            <a:off x="7000892" y="4214818"/>
            <a:ext cx="1876809" cy="2207107"/>
          </a:xfrm>
          <a:prstGeom prst="rect">
            <a:avLst/>
          </a:prstGeom>
        </p:spPr>
      </p:pic>
      <p:pic>
        <p:nvPicPr>
          <p:cNvPr id="6" name="Рисунок 5" descr="post694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28596" y="4572008"/>
            <a:ext cx="1671993" cy="1552565"/>
          </a:xfrm>
          <a:prstGeom prst="rect">
            <a:avLst/>
          </a:prstGeom>
        </p:spPr>
      </p:pic>
    </p:spTree>
    <p:extLst>
      <p:ext uri="{BB962C8B-B14F-4D97-AF65-F5344CB8AC3E}">
        <p14:creationId xmlns:p14="http://schemas.microsoft.com/office/powerpoint/2010/main" xmlns="" val="3555628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27584" y="225719"/>
            <a:ext cx="7776864" cy="3785652"/>
          </a:xfrm>
          <a:prstGeom prst="rect">
            <a:avLst/>
          </a:prstGeom>
        </p:spPr>
        <p:txBody>
          <a:bodyPr wrap="square">
            <a:spAutoFit/>
          </a:bodyPr>
          <a:lstStyle/>
          <a:p>
            <a:pPr algn="ctr">
              <a:spcAft>
                <a:spcPts val="0"/>
              </a:spcAft>
            </a:pPr>
            <a:endParaRPr lang="ru-RU" sz="3600" b="1" dirty="0" smtClean="0">
              <a:latin typeface="Times New Roman" pitchFamily="18" charset="0"/>
              <a:ea typeface="Times New Roman"/>
              <a:cs typeface="Times New Roman" pitchFamily="18" charset="0"/>
            </a:endParaRPr>
          </a:p>
          <a:p>
            <a:pPr algn="ctr">
              <a:spcAft>
                <a:spcPts val="0"/>
              </a:spcAft>
            </a:pPr>
            <a:endParaRPr lang="ru-RU" sz="3600" b="1" dirty="0" smtClean="0">
              <a:latin typeface="Times New Roman" pitchFamily="18" charset="0"/>
              <a:ea typeface="Times New Roman"/>
              <a:cs typeface="Times New Roman" pitchFamily="18" charset="0"/>
            </a:endParaRPr>
          </a:p>
          <a:p>
            <a:pPr algn="ctr">
              <a:spcAft>
                <a:spcPts val="0"/>
              </a:spcAft>
            </a:pPr>
            <a:endParaRPr lang="ru-RU" sz="3600" b="1" dirty="0">
              <a:latin typeface="Times New Roman" pitchFamily="18" charset="0"/>
              <a:ea typeface="Times New Roman"/>
              <a:cs typeface="Times New Roman" pitchFamily="18" charset="0"/>
            </a:endParaRPr>
          </a:p>
          <a:p>
            <a:pPr algn="ctr">
              <a:spcAft>
                <a:spcPts val="0"/>
              </a:spcAft>
            </a:pPr>
            <a:r>
              <a:rPr lang="ru-RU"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ea typeface="Times New Roman"/>
                <a:cs typeface="Times New Roman" pitchFamily="18" charset="0"/>
              </a:rPr>
              <a:t>СПАСИБО</a:t>
            </a:r>
          </a:p>
          <a:p>
            <a:pPr algn="ctr">
              <a:spcAft>
                <a:spcPts val="0"/>
              </a:spcAft>
            </a:pPr>
            <a:r>
              <a:rPr lang="ru-RU"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ea typeface="Times New Roman"/>
                <a:cs typeface="Times New Roman" pitchFamily="18" charset="0"/>
              </a:rPr>
              <a:t> ЗА ВНИМАНИЕ!</a:t>
            </a:r>
            <a:endParaRPr lang="ru-RU"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ea typeface="Calibri"/>
              <a:cs typeface="Times New Roman" pitchFamily="18" charset="0"/>
            </a:endParaRPr>
          </a:p>
        </p:txBody>
      </p:sp>
      <p:pic>
        <p:nvPicPr>
          <p:cNvPr id="5" name="Легкая музыка - Очень красивая.mp3">
            <a:hlinkClick r:id="" action="ppaction://media"/>
          </p:cNvPr>
          <p:cNvPicPr>
            <a:picLocks noRot="1" noChangeAspect="1"/>
          </p:cNvPicPr>
          <p:nvPr>
            <a:audioFile r:link="rId1"/>
          </p:nvPr>
        </p:nvPicPr>
        <p:blipFill>
          <a:blip r:embed="rId4"/>
          <a:stretch>
            <a:fillRect/>
          </a:stretch>
        </p:blipFill>
        <p:spPr>
          <a:xfrm>
            <a:off x="4572000" y="4948246"/>
            <a:ext cx="500066" cy="500066"/>
          </a:xfrm>
          <a:prstGeom prst="rect">
            <a:avLst/>
          </a:prstGeom>
        </p:spPr>
      </p:pic>
    </p:spTree>
    <p:extLst>
      <p:ext uri="{BB962C8B-B14F-4D97-AF65-F5344CB8AC3E}">
        <p14:creationId xmlns:p14="http://schemas.microsoft.com/office/powerpoint/2010/main" xmlns="" val="416792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65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71472" y="428604"/>
            <a:ext cx="7963247" cy="3294748"/>
          </a:xfrm>
          <a:prstGeom prst="rect">
            <a:avLst/>
          </a:prstGeom>
        </p:spPr>
        <p:txBody>
          <a:bodyPr wrap="square">
            <a:spAutoFit/>
          </a:bodyPr>
          <a:lstStyle/>
          <a:p>
            <a:pPr algn="ctr">
              <a:lnSpc>
                <a:spcPct val="115000"/>
              </a:lnSpc>
              <a:spcAft>
                <a:spcPts val="0"/>
              </a:spcAft>
            </a:pPr>
            <a:endParaRPr lang="ru-RU" sz="1400" b="1" i="1" dirty="0" smtClean="0">
              <a:solidFill>
                <a:srgbClr val="000000"/>
              </a:solidFill>
              <a:latin typeface="Times New Roman"/>
              <a:ea typeface="Times New Roman"/>
              <a:cs typeface="Times New Roman"/>
            </a:endParaRPr>
          </a:p>
          <a:p>
            <a:pPr algn="ctr"/>
            <a:r>
              <a:rPr lang="ru-RU" sz="3200" b="1" dirty="0" smtClean="0">
                <a:solidFill>
                  <a:srgbClr val="000099"/>
                </a:solidFill>
                <a:latin typeface="Times New Roman" pitchFamily="18" charset="0"/>
                <a:cs typeface="Times New Roman" pitchFamily="18" charset="0"/>
              </a:rPr>
              <a:t>«</a:t>
            </a:r>
            <a:r>
              <a:rPr lang="ru-RU" sz="3200" b="1" i="1" dirty="0" smtClean="0">
                <a:solidFill>
                  <a:srgbClr val="000099"/>
                </a:solidFill>
                <a:latin typeface="Times New Roman" pitchFamily="18" charset="0"/>
                <a:cs typeface="Times New Roman" pitchFamily="18" charset="0"/>
              </a:rPr>
              <a:t>Только дети знают, чего они хотят. Они едят руками, потому что так весело. Они рисуют на обоях, делая свою комнату особенной. Им не хочется быть как все. Они делают самое  сложное – остаются собой!»</a:t>
            </a:r>
            <a:endParaRPr lang="ru-RU" sz="3200" b="1" dirty="0">
              <a:solidFill>
                <a:srgbClr val="000099"/>
              </a:solidFill>
              <a:latin typeface="Times New Roman" pitchFamily="18" charset="0"/>
              <a:cs typeface="Times New Roman" pitchFamily="18" charset="0"/>
            </a:endParaRPr>
          </a:p>
        </p:txBody>
      </p:sp>
      <p:pic>
        <p:nvPicPr>
          <p:cNvPr id="5" name="Рисунок 4" descr="77024323.jpg"/>
          <p:cNvPicPr>
            <a:picLocks noChangeAspect="1"/>
          </p:cNvPicPr>
          <p:nvPr/>
        </p:nvPicPr>
        <p:blipFill>
          <a:blip r:embed="rId3">
            <a:clrChange>
              <a:clrFrom>
                <a:srgbClr val="FFFFFF"/>
              </a:clrFrom>
              <a:clrTo>
                <a:srgbClr val="FFFFFF">
                  <a:alpha val="0"/>
                </a:srgbClr>
              </a:clrTo>
            </a:clrChange>
          </a:blip>
          <a:stretch>
            <a:fillRect/>
          </a:stretch>
        </p:blipFill>
        <p:spPr>
          <a:xfrm>
            <a:off x="357158" y="3929066"/>
            <a:ext cx="8382000" cy="2311400"/>
          </a:xfrm>
          <a:prstGeom prst="rect">
            <a:avLst/>
          </a:prstGeom>
        </p:spPr>
      </p:pic>
    </p:spTree>
    <p:extLst>
      <p:ext uri="{BB962C8B-B14F-4D97-AF65-F5344CB8AC3E}">
        <p14:creationId xmlns:p14="http://schemas.microsoft.com/office/powerpoint/2010/main" xmlns="" val="3555628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pic>
        <p:nvPicPr>
          <p:cNvPr id="4" name="Рисунок 3" descr="1263974281_6.jpg"/>
          <p:cNvPicPr>
            <a:picLocks noChangeAspect="1"/>
          </p:cNvPicPr>
          <p:nvPr/>
        </p:nvPicPr>
        <p:blipFill>
          <a:blip r:embed="rId3">
            <a:clrChange>
              <a:clrFrom>
                <a:srgbClr val="FFFFFF"/>
              </a:clrFrom>
              <a:clrTo>
                <a:srgbClr val="FFFFFF">
                  <a:alpha val="0"/>
                </a:srgbClr>
              </a:clrTo>
            </a:clrChange>
          </a:blip>
          <a:stretch>
            <a:fillRect/>
          </a:stretch>
        </p:blipFill>
        <p:spPr>
          <a:xfrm>
            <a:off x="0" y="52182"/>
            <a:ext cx="9144000" cy="6753636"/>
          </a:xfrm>
          <a:prstGeom prst="rect">
            <a:avLst/>
          </a:prstGeom>
        </p:spPr>
      </p:pic>
    </p:spTree>
    <p:extLst>
      <p:ext uri="{BB962C8B-B14F-4D97-AF65-F5344CB8AC3E}">
        <p14:creationId xmlns:p14="http://schemas.microsoft.com/office/powerpoint/2010/main" xmlns="" val="3555628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785794"/>
            <a:ext cx="792958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40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Как вы думаете, с какого возраста нормально развивающийся ребёнок должен идти в школу?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 какого возраста ребёнок  с  ОВЗ должен идти в школу?</a:t>
            </a:r>
            <a:endParaRPr kumimoji="0" lang="ru-RU" sz="40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Почему?</a:t>
            </a:r>
            <a:endParaRPr kumimoji="0" lang="ru-RU" sz="4000" b="1" i="0" u="none" strike="noStrike" cap="none" normalizeH="0" baseline="0" dirty="0" smtClean="0">
              <a:ln>
                <a:noFill/>
              </a:ln>
              <a:solidFill>
                <a:srgbClr val="000099"/>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55562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wipe(up)">
                                      <p:cBhvr>
                                        <p:cTn id="7" dur="10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animEffect transition="in" filter="wipe(up)">
                                      <p:cBhvr>
                                        <p:cTn id="12" dur="1000"/>
                                        <p:tgtEl>
                                          <p:spTgt spid="10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25">
                                            <p:txEl>
                                              <p:pRg st="2" end="2"/>
                                            </p:txEl>
                                          </p:spTgt>
                                        </p:tgtEl>
                                        <p:attrNameLst>
                                          <p:attrName>style.visibility</p:attrName>
                                        </p:attrNameLst>
                                      </p:cBhvr>
                                      <p:to>
                                        <p:strVal val="visible"/>
                                      </p:to>
                                    </p:set>
                                    <p:animEffect transition="in" filter="wipe(up)">
                                      <p:cBhvr>
                                        <p:cTn id="17" dur="1000"/>
                                        <p:tgtEl>
                                          <p:spTgt spid="10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785794"/>
            <a:ext cx="79295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4000" b="1"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29697" name="Rectangle 1"/>
          <p:cNvSpPr>
            <a:spLocks noChangeArrowheads="1"/>
          </p:cNvSpPr>
          <p:nvPr/>
        </p:nvSpPr>
        <p:spPr bwMode="auto">
          <a:xfrm>
            <a:off x="1071538" y="571480"/>
            <a:ext cx="7000892"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t>
            </a:r>
            <a:r>
              <a:rPr kumimoji="0" lang="ru-RU" sz="4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Согласно Федеральному закону РФ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«Об образовании в Российской Федерации», N 273-ФЗ от 29.12.2012, </a:t>
            </a:r>
            <a:r>
              <a:rPr lang="ru-RU" sz="4400" b="1" dirty="0" smtClean="0">
                <a:solidFill>
                  <a:srgbClr val="000099"/>
                </a:solidFill>
                <a:latin typeface="Times New Roman" pitchFamily="18" charset="0"/>
                <a:cs typeface="Times New Roman" pitchFamily="18" charset="0"/>
              </a:rPr>
              <a:t>дети </a:t>
            </a:r>
            <a:r>
              <a:rPr lang="ru-RU" sz="4400" b="1" dirty="0" smtClean="0">
                <a:solidFill>
                  <a:srgbClr val="000099"/>
                </a:solidFill>
                <a:latin typeface="Times New Roman" pitchFamily="18" charset="0"/>
                <a:cs typeface="Times New Roman" pitchFamily="18" charset="0"/>
              </a:rPr>
              <a:t>должны идти в первый класс в возрасте 6,5-8 </a:t>
            </a:r>
            <a:r>
              <a:rPr lang="ru-RU" sz="4400" b="1" dirty="0" smtClean="0">
                <a:solidFill>
                  <a:srgbClr val="000099"/>
                </a:solidFill>
                <a:latin typeface="Times New Roman" pitchFamily="18" charset="0"/>
                <a:cs typeface="Times New Roman" pitchFamily="18" charset="0"/>
              </a:rPr>
              <a:t>лет</a:t>
            </a:r>
            <a:r>
              <a:rPr lang="ru-RU" sz="4400" b="1" dirty="0" smtClean="0">
                <a:solidFill>
                  <a:srgbClr val="000099"/>
                </a:solidFill>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55628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785794"/>
            <a:ext cx="79295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4000" b="1"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36866" name="Rectangle 2"/>
          <p:cNvSpPr>
            <a:spLocks noChangeArrowheads="1"/>
          </p:cNvSpPr>
          <p:nvPr/>
        </p:nvSpPr>
        <p:spPr bwMode="auto">
          <a:xfrm>
            <a:off x="785786" y="285728"/>
            <a:ext cx="764386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4000" b="1" dirty="0" smtClean="0">
                <a:solidFill>
                  <a:srgbClr val="000099"/>
                </a:solidFill>
                <a:latin typeface="Times New Roman" pitchFamily="18" charset="0"/>
                <a:ea typeface="Times New Roman" pitchFamily="18" charset="0"/>
                <a:cs typeface="Times New Roman" pitchFamily="18" charset="0"/>
              </a:rPr>
              <a:t>6 лет</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Малыш хорошо считает, читает и старается писать.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Дошкольник здоров, у него сильный иммунитет и нет хронических болезней.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Ребенок легко знакомится с новыми людьми, отлично ориентируется в окружающем мире.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Он знает свое имя и отчество, адрес, контактные данные родителей, предназначение школы. </a:t>
            </a:r>
            <a:r>
              <a:rPr kumimoji="0" lang="ru-RU"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119675428_large_0_102f4d_acd12c40_XL.png"/>
          <p:cNvPicPr>
            <a:picLocks noChangeAspect="1"/>
          </p:cNvPicPr>
          <p:nvPr/>
        </p:nvPicPr>
        <p:blipFill>
          <a:blip r:embed="rId3" cstate="print"/>
          <a:stretch>
            <a:fillRect/>
          </a:stretch>
        </p:blipFill>
        <p:spPr>
          <a:xfrm>
            <a:off x="5786446" y="4857760"/>
            <a:ext cx="1928826" cy="1639502"/>
          </a:xfrm>
          <a:prstGeom prst="rect">
            <a:avLst/>
          </a:prstGeom>
        </p:spPr>
      </p:pic>
    </p:spTree>
    <p:extLst>
      <p:ext uri="{BB962C8B-B14F-4D97-AF65-F5344CB8AC3E}">
        <p14:creationId xmlns:p14="http://schemas.microsoft.com/office/powerpoint/2010/main" xmlns="" val="3555628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785794"/>
            <a:ext cx="79295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4000" b="1"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29697" name="Rectangle 1"/>
          <p:cNvSpPr>
            <a:spLocks noChangeArrowheads="1"/>
          </p:cNvSpPr>
          <p:nvPr/>
        </p:nvSpPr>
        <p:spPr bwMode="auto">
          <a:xfrm>
            <a:off x="1071538" y="571480"/>
            <a:ext cx="70008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t>
            </a:r>
            <a:endParaRPr lang="ru-RU" sz="4400" b="1" dirty="0" smtClean="0">
              <a:solidFill>
                <a:srgbClr val="000099"/>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1" name="Rectangle 1"/>
          <p:cNvSpPr>
            <a:spLocks noChangeArrowheads="1"/>
          </p:cNvSpPr>
          <p:nvPr/>
        </p:nvSpPr>
        <p:spPr bwMode="auto">
          <a:xfrm>
            <a:off x="214282" y="285728"/>
            <a:ext cx="7715304"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4000" b="1" dirty="0" smtClean="0">
                <a:solidFill>
                  <a:srgbClr val="000099"/>
                </a:solidFill>
                <a:latin typeface="Times New Roman" pitchFamily="18" charset="0"/>
                <a:ea typeface="Times New Roman" pitchFamily="18" charset="0"/>
                <a:cs typeface="Times New Roman" pitchFamily="18" charset="0"/>
              </a:rPr>
              <a:t>7 лет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Семилетний ребёнок быстрее поймет распорядок учебы и привыкнет к нему.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Уже через месяц он поймет систему перемен, уроков, домашних заданий и сможет приспособиться к ней.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дошкольника к семи годам хорошо развита мелкая моторика, поэтому задания будет записывать гораздо легче.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семь ребенок уже ответственно относится к выполнению поручений, а на шестилетнего малыша эта ответственность сваливается неожиданно, вызывая стресс.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119675428_large_0_102f4d_acd12c40_XL.png"/>
          <p:cNvPicPr>
            <a:picLocks noChangeAspect="1"/>
          </p:cNvPicPr>
          <p:nvPr/>
        </p:nvPicPr>
        <p:blipFill>
          <a:blip r:embed="rId3" cstate="print"/>
          <a:stretch>
            <a:fillRect/>
          </a:stretch>
        </p:blipFill>
        <p:spPr>
          <a:xfrm>
            <a:off x="7215206" y="5143512"/>
            <a:ext cx="1571636" cy="1335891"/>
          </a:xfrm>
          <a:prstGeom prst="rect">
            <a:avLst/>
          </a:prstGeom>
        </p:spPr>
      </p:pic>
    </p:spTree>
    <p:extLst>
      <p:ext uri="{BB962C8B-B14F-4D97-AF65-F5344CB8AC3E}">
        <p14:creationId xmlns:p14="http://schemas.microsoft.com/office/powerpoint/2010/main" xmlns="" val="3555628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785794"/>
            <a:ext cx="79295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4000" b="1"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29697" name="Rectangle 1"/>
          <p:cNvSpPr>
            <a:spLocks noChangeArrowheads="1"/>
          </p:cNvSpPr>
          <p:nvPr/>
        </p:nvSpPr>
        <p:spPr bwMode="auto">
          <a:xfrm>
            <a:off x="1071538" y="571480"/>
            <a:ext cx="70008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t>
            </a:r>
            <a:endParaRPr lang="ru-RU" sz="4400" b="1" dirty="0" smtClean="0">
              <a:solidFill>
                <a:srgbClr val="000099"/>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7" name="Rectangle 1"/>
          <p:cNvSpPr>
            <a:spLocks noChangeArrowheads="1"/>
          </p:cNvSpPr>
          <p:nvPr/>
        </p:nvSpPr>
        <p:spPr bwMode="auto">
          <a:xfrm>
            <a:off x="785786" y="785794"/>
            <a:ext cx="771530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Советы психологов</a:t>
            </a:r>
            <a:endParaRPr kumimoji="0" lang="ru-RU" sz="44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Лучше всего отдавать ребенка в школу тогда, когда он полностью готов к обучению: хочет учиться, способен слышать задания и выполнять инструкции учителя</a:t>
            </a:r>
            <a:r>
              <a:rPr kumimoji="0" lang="ru-RU" sz="3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p:txBody>
      </p:sp>
    </p:spTree>
    <p:extLst>
      <p:ext uri="{BB962C8B-B14F-4D97-AF65-F5344CB8AC3E}">
        <p14:creationId xmlns:p14="http://schemas.microsoft.com/office/powerpoint/2010/main" xmlns="" val="3555628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6948264" y="4272691"/>
            <a:ext cx="1800200" cy="380178"/>
          </a:xfrm>
          <a:prstGeom prst="rect">
            <a:avLst/>
          </a:prstGeom>
          <a:noFill/>
        </p:spPr>
        <p:txBody>
          <a:bodyPr wrap="square" rtlCol="0">
            <a:spAutoFit/>
          </a:bodyPr>
          <a:lstStyle/>
          <a:p>
            <a:endParaRPr lang="ru-RU"/>
          </a:p>
        </p:txBody>
      </p:sp>
      <p:sp>
        <p:nvSpPr>
          <p:cNvPr id="8193" name="Rectangle 1"/>
          <p:cNvSpPr>
            <a:spLocks noChangeArrowheads="1"/>
          </p:cNvSpPr>
          <p:nvPr/>
        </p:nvSpPr>
        <p:spPr bwMode="auto">
          <a:xfrm>
            <a:off x="428596" y="1000108"/>
            <a:ext cx="800105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Три показателя готовности к обучению в школе: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Анатомо-физиологические.</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Познавательно-интеллектуальные.</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Личностные.</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103614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TotalTime>
  <Words>663</Words>
  <Application>Microsoft Office PowerPoint</Application>
  <PresentationFormat>Экран (4:3)</PresentationFormat>
  <Paragraphs>96</Paragraphs>
  <Slides>17</Slides>
  <Notes>2</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FAST LOAD</dc:creator>
  <cp:lastModifiedBy>user</cp:lastModifiedBy>
  <cp:revision>36</cp:revision>
  <dcterms:created xsi:type="dcterms:W3CDTF">2016-05-10T19:58:25Z</dcterms:created>
  <dcterms:modified xsi:type="dcterms:W3CDTF">2017-05-16T18:59:09Z</dcterms:modified>
</cp:coreProperties>
</file>