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sldIdLst>
    <p:sldId id="256" r:id="rId5"/>
    <p:sldId id="257" r:id="rId6"/>
    <p:sldId id="260" r:id="rId7"/>
    <p:sldId id="259" r:id="rId8"/>
    <p:sldId id="258" r:id="rId9"/>
    <p:sldId id="266" r:id="rId10"/>
    <p:sldId id="261" r:id="rId11"/>
    <p:sldId id="267" r:id="rId12"/>
    <p:sldId id="262" r:id="rId13"/>
    <p:sldId id="263" r:id="rId14"/>
    <p:sldId id="268" r:id="rId15"/>
    <p:sldId id="264" r:id="rId16"/>
    <p:sldId id="269" r:id="rId17"/>
    <p:sldId id="265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280" r:id="rId28"/>
    <p:sldId id="282" r:id="rId29"/>
    <p:sldId id="281" r:id="rId30"/>
    <p:sldId id="283" r:id="rId31"/>
    <p:sldId id="284" r:id="rId32"/>
    <p:sldId id="28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66EE6"/>
    <a:srgbClr val="FF3300"/>
    <a:srgbClr val="FCD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486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819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03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7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7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0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2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5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61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8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6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212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4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67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5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2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6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4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4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0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7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52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3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4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5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83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4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2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1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0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9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424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0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02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99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7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815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54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905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864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012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06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9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6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&#1052;&#1086;&#1081;%20&#1073;&#1088;&#1072;&#1090;&#1080;&#1082;%20&#1089;%20&#1051;&#1091;&#1085;&#1099;%20(2007).mp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../../../&#1053;&#1086;&#1074;&#1072;&#1103;%20&#1087;&#1072;&#1087;&#1082;&#1072;%20(6)/&#1058;&#1072;&#1082;&#1080;&#1077;,&#1082;&#1072;&#1082;%20&#1080;%20&#1084;&#1099;%20&#1057;&#1080;&#1085;&#1076;&#1088;&#1086;&#1084;%20&#1044;&#1072;&#1091;&#1085;&#1072;_cut(7).avi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&#1053;&#1072;&#1096;&#1072;%20&#1053;&#1072;&#1090;&#1072;&#1096;&#1072;%20-%20&#1082;&#1086;&#1084;&#1087;&#1083;&#1077;&#1082;&#1089;&#1085;&#1072;&#1103;%20&#1080;&#1085;&#1090;&#1077;&#1085;&#1089;&#1080;&#1074;&#1085;&#1072;&#1103;%20&#1087;&#1088;&#1086;&#1075;&#1088;&#1072;&#1084;&#1084;&#1072;%20&#1082;&#1086;&#1088;&#1088;&#1077;&#1082;&#1094;&#1080;&#1080;%20&#1072;&#1091;&#1090;&#1080;&#1079;&#1084;&#1072;.mp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&#1052;&#1072;&#1089;&#1090;&#1077;&#1088;-&#1082;&#1083;&#1072;&#1089;&#1089;%20&#1089;%20&#1088;&#1077;&#1073;&#1077;&#1085;&#1082;&#1086;&#1084;%20&#1089;%20&#1089;&#1080;&#1085;&#1076;&#1088;&#1086;&#1084;&#1086;&#1084;%20&#1044;&#1072;&#1091;&#1085;&#1072;%20&#1044;&#1057;%20&#8470;%2012%20&#1075;.%20&#1056;&#1086;&#1089;&#1089;&#1086;&#1096;&#1080;_cut_cut.avi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rgbClr val="F66EE6"/>
            </a:gs>
            <a:gs pos="22000">
              <a:srgbClr val="00B0F0"/>
            </a:gs>
            <a:gs pos="51000">
              <a:srgbClr val="FFFF00"/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19588"/>
            <a:ext cx="8424936" cy="60631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5400" b="1" dirty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Семинар – практикум</a:t>
            </a:r>
          </a:p>
          <a:p>
            <a:pPr lvl="0" algn="ctr"/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«Особый </a:t>
            </a:r>
          </a:p>
          <a:p>
            <a:pPr lvl="0"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мир ребёнка!»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u="sng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Подготовили и провели:</a:t>
            </a:r>
          </a:p>
          <a:p>
            <a:pPr lvl="0" algn="ctr"/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Учителя-логопеды: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Леванова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Н.В., Васина А.А.</a:t>
            </a:r>
          </a:p>
          <a:p>
            <a:pPr lvl="0" algn="ctr"/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Учителя-дефектологи: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Огороднова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Е.В., Водопьянова  Ю.С.</a:t>
            </a:r>
          </a:p>
          <a:p>
            <a:pPr lvl="0" algn="ctr"/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11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55322"/>
            <a:ext cx="8352928" cy="511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  <a:cs typeface="Times New Roman"/>
              </a:rPr>
              <a:t>Существует 4 группы детей с РДА:  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1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) ПОЛНАЯ ОТРЕШЕННОСТЬ ОТ ПРОИСХОДЯЩЕГО;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2)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АКТИВНОЕ ОТВЕРЖЕНИЕ;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3) ЗАХВАЧЕННОСТЬ АУТИСТИЧЕСКИМИ ИНТЕРЕСАМИ;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4) ЧРЕЗВЫЧАЙНАЯ ТРУДНОСТЬ ОРГАНИЗАЦИИ ОБЩЕНИЯ И ВЗАИМОДЕЙСТВИЯ.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087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404664"/>
            <a:ext cx="7704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algn="ctr">
              <a:spcAft>
                <a:spcPts val="0"/>
              </a:spcAft>
            </a:pPr>
            <a:r>
              <a:rPr lang="ru-RU" sz="6000" b="1" i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</a:rPr>
              <a:t>Как найти общий язык с аутичным  ребёнком? </a:t>
            </a:r>
            <a:endParaRPr lang="ru-RU" sz="6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257145"/>
            <a:ext cx="4824536" cy="3216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810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93" y="0"/>
            <a:ext cx="9219053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7744" y="1844824"/>
            <a:ext cx="4259882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8100" algn="l"/>
                <a:tab pos="657225" algn="l"/>
                <a:tab pos="731520" algn="l"/>
                <a:tab pos="6000750" algn="l"/>
              </a:tabLst>
            </a:pPr>
            <a:r>
              <a:rPr lang="ru-RU" sz="3600" b="1" i="1" u="sng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hlinkClick r:id="rId4" action="ppaction://hlinkfile"/>
              </a:rPr>
              <a:t>Просмотр фильма </a:t>
            </a:r>
            <a:endParaRPr lang="ru-RU" sz="3600" b="1" i="1" u="sng" dirty="0" smtClean="0">
              <a:solidFill>
                <a:srgbClr val="0033CC"/>
              </a:solidFill>
              <a:latin typeface="Times New Roman"/>
              <a:ea typeface="Times New Roman"/>
              <a:cs typeface="Times New Roman"/>
              <a:hlinkClick r:id="rId4" action="ppaction://hlinkfile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8100" algn="l"/>
                <a:tab pos="657225" algn="l"/>
                <a:tab pos="731520" algn="l"/>
                <a:tab pos="6000750" algn="l"/>
              </a:tabLst>
            </a:pPr>
            <a:r>
              <a:rPr lang="ru-RU" sz="3600" b="1" i="1" u="sng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hlinkClick r:id="rId4" action="ppaction://hlinkfile"/>
              </a:rPr>
              <a:t>«</a:t>
            </a:r>
            <a:r>
              <a:rPr lang="ru-RU" sz="3600" b="1" i="1" u="sng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hlinkClick r:id="rId4" action="ppaction://hlinkfile"/>
              </a:rPr>
              <a:t>Мой братик </a:t>
            </a:r>
            <a:endParaRPr lang="ru-RU" sz="3600" b="1" i="1" u="sng" dirty="0" smtClean="0">
              <a:solidFill>
                <a:srgbClr val="0033CC"/>
              </a:solidFill>
              <a:latin typeface="Times New Roman"/>
              <a:ea typeface="Times New Roman"/>
              <a:cs typeface="Times New Roman"/>
              <a:hlinkClick r:id="rId4" action="ppaction://hlinkfile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8100" algn="l"/>
                <a:tab pos="657225" algn="l"/>
                <a:tab pos="731520" algn="l"/>
                <a:tab pos="6000750" algn="l"/>
              </a:tabLst>
            </a:pPr>
            <a:r>
              <a:rPr lang="ru-RU" sz="3600" b="1" i="1" u="sng" dirty="0" smtClean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hlinkClick r:id="rId4" action="ppaction://hlinkfile"/>
              </a:rPr>
              <a:t>с </a:t>
            </a:r>
            <a:r>
              <a:rPr lang="ru-RU" sz="3600" b="1" i="1" u="sng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hlinkClick r:id="rId4" action="ppaction://hlinkfile"/>
              </a:rPr>
              <a:t>луны»</a:t>
            </a:r>
            <a:endParaRPr lang="ru-RU" sz="3600" u="sng" dirty="0">
              <a:solidFill>
                <a:srgbClr val="0033CC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611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39374"/>
            <a:ext cx="8352928" cy="75066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4800" b="1" i="1" u="sng" dirty="0">
                <a:solidFill>
                  <a:srgbClr val="C00000"/>
                </a:solidFill>
                <a:latin typeface="Times New Roman"/>
                <a:ea typeface="Calibri"/>
              </a:rPr>
              <a:t>«Как помочь аутичному </a:t>
            </a:r>
            <a:r>
              <a:rPr lang="ru-RU" sz="4800" b="1" i="1" u="sng" dirty="0" smtClean="0">
                <a:solidFill>
                  <a:srgbClr val="C00000"/>
                </a:solidFill>
                <a:latin typeface="Times New Roman"/>
                <a:ea typeface="Calibri"/>
              </a:rPr>
              <a:t>ребенку?»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По статистике 70% детей с синдромом аутизма после соответствующей коррекционной работы, проведенной с ними в дошкольном детстве, впоследствии могут посещать массовые общеобразовательные школы. И основная заслуга в этом принадлежит в первую очередь педагогам ДОУ, которые, умело, используя прием методы работы с аутичными детьми, помогает им найти свое место в окружающем мире.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endParaRPr lang="ru-RU" sz="4800" b="1" i="1" u="sng" dirty="0">
              <a:solidFill>
                <a:srgbClr val="C00000"/>
              </a:solidFill>
              <a:effectLst/>
              <a:latin typeface="Times New Roman"/>
            </a:endParaRPr>
          </a:p>
          <a:p>
            <a:pPr algn="ctr">
              <a:spcAft>
                <a:spcPts val="0"/>
              </a:spcAft>
            </a:pPr>
            <a:endParaRPr lang="ru-RU" sz="4800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703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39374"/>
            <a:ext cx="8352928" cy="57554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685800" algn="ctr">
              <a:spcAft>
                <a:spcPts val="0"/>
              </a:spcAft>
            </a:pPr>
            <a:r>
              <a:rPr lang="ru-RU" sz="3200" b="1" i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</a:rPr>
              <a:t>Коррекционная работа с аутичными детьми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457200">
              <a:spcAft>
                <a:spcPts val="0"/>
              </a:spcAft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 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spcAft>
                <a:spcPts val="0"/>
              </a:spcAft>
            </a:pPr>
            <a:r>
              <a:rPr lang="ru-RU" sz="3200" b="1" i="1" u="sng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Основные направления:</a:t>
            </a:r>
            <a:endParaRPr lang="ru-RU" sz="3200" b="1" u="sng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457200" lvl="0" indent="-45720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Развитие ощущений и восприятий, зрительно-моторной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координации.</a:t>
            </a:r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457200" lvl="0" indent="-45720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Развитие 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навыков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самообслуживания.</a:t>
            </a:r>
          </a:p>
          <a:p>
            <a:pPr marL="457200" lvl="0" indent="-45720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v"/>
              <a:tabLst>
                <a:tab pos="457200" algn="l"/>
              </a:tabLst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Развитие 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речи и коммуникативных склонностей.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072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42" y="0"/>
            <a:ext cx="925944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09923" y="836712"/>
            <a:ext cx="64087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Дети Солнца или синдром Дауна</a:t>
            </a:r>
            <a:endParaRPr lang="ru-RU" sz="40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717" y="4581128"/>
            <a:ext cx="2985123" cy="1982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81" y="1923865"/>
            <a:ext cx="3451840" cy="2301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59049"/>
            <a:ext cx="3134823" cy="2086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249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rgbClr val="FFFF00"/>
            </a:gs>
            <a:gs pos="30000">
              <a:schemeClr val="tx2">
                <a:lumMod val="40000"/>
                <a:lumOff val="60000"/>
              </a:schemeClr>
            </a:gs>
            <a:gs pos="88000">
              <a:schemeClr val="tx2">
                <a:lumMod val="40000"/>
                <a:lumOff val="60000"/>
              </a:schemeClr>
            </a:gs>
            <a:gs pos="0">
              <a:srgbClr val="FFFF00"/>
            </a:gs>
            <a:gs pos="5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548680"/>
            <a:ext cx="7848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Это одно из наиболее часто встречающихся генетических нарушений. 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На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</a:rPr>
              <a:t>каждые 800-1000 новорожденных приходится один с 47-й хромосомой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</a:rPr>
              <a:t>. 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3705511"/>
            <a:ext cx="4752528" cy="2661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312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rgbClr val="FFFF00"/>
            </a:gs>
            <a:gs pos="30000">
              <a:schemeClr val="tx2">
                <a:lumMod val="40000"/>
                <a:lumOff val="60000"/>
              </a:schemeClr>
            </a:gs>
            <a:gs pos="88000">
              <a:schemeClr val="tx2">
                <a:lumMod val="40000"/>
                <a:lumOff val="60000"/>
              </a:schemeClr>
            </a:gs>
            <a:gs pos="0">
              <a:srgbClr val="FFFF00"/>
            </a:gs>
            <a:gs pos="5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548680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9832" y="482508"/>
            <a:ext cx="2534668" cy="821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Причины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4792" y="1314042"/>
            <a:ext cx="7992888" cy="5439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345" indent="-347345" algn="ctr" eaLnBrk="0" fontAlgn="base" hangingPunct="0"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latin typeface="Times New Roman"/>
              </a:rPr>
              <a:t>    </a:t>
            </a:r>
            <a:r>
              <a:rPr lang="ru-RU" sz="3600" b="1" dirty="0">
                <a:latin typeface="Times New Roman"/>
              </a:rPr>
              <a:t>- немолодой возраст родителей: мать старше 35 лет, отец старше 45 </a:t>
            </a:r>
            <a:r>
              <a:rPr lang="ru-RU" sz="3600" b="1" dirty="0" smtClean="0">
                <a:latin typeface="Times New Roman"/>
              </a:rPr>
              <a:t>лет;</a:t>
            </a:r>
            <a:endParaRPr lang="ru-RU" sz="3600" b="1" dirty="0">
              <a:ea typeface="Calibri"/>
              <a:cs typeface="Times New Roman"/>
            </a:endParaRPr>
          </a:p>
          <a:p>
            <a:pPr marL="457200" indent="-457200" algn="ctr" eaLnBrk="0" fontAlgn="base" hangingPunct="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3600" b="1" dirty="0" smtClean="0">
                <a:latin typeface="Times New Roman"/>
              </a:rPr>
              <a:t>слишком </a:t>
            </a:r>
            <a:r>
              <a:rPr lang="ru-RU" sz="3600" b="1" dirty="0">
                <a:latin typeface="Times New Roman"/>
              </a:rPr>
              <a:t>молодой возраст матери (до 18 лет</a:t>
            </a:r>
            <a:r>
              <a:rPr lang="ru-RU" sz="3600" b="1" dirty="0" smtClean="0">
                <a:latin typeface="Times New Roman"/>
              </a:rPr>
              <a:t>)</a:t>
            </a:r>
          </a:p>
          <a:p>
            <a:pPr algn="ctr" fontAlgn="base">
              <a:spcAft>
                <a:spcPts val="0"/>
              </a:spcAft>
            </a:pPr>
            <a:r>
              <a:rPr lang="ru-RU" sz="3600" b="1" dirty="0" smtClean="0">
                <a:latin typeface="Times New Roman"/>
              </a:rPr>
              <a:t>- близкородственные браки;</a:t>
            </a:r>
            <a:endParaRPr lang="ru-RU" sz="3600" b="1" dirty="0"/>
          </a:p>
          <a:p>
            <a:pPr marL="347345" indent="-347345"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latin typeface="Times New Roman"/>
                <a:cs typeface="Times New Roman"/>
              </a:rPr>
              <a:t>-  а также, как ни странно, возраст бабушки по материнской линии.</a:t>
            </a:r>
            <a:endParaRPr lang="ru-RU" sz="3600" b="1" dirty="0">
              <a:ea typeface="Calibri"/>
              <a:cs typeface="Times New Roman"/>
            </a:endParaRPr>
          </a:p>
          <a:p>
            <a:pPr marL="347345" indent="-347345" algn="just" eaLnBrk="0" fontAlgn="base" hangingPunct="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391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rgbClr val="FFFF00"/>
            </a:gs>
            <a:gs pos="30000">
              <a:schemeClr val="tx2">
                <a:lumMod val="40000"/>
                <a:lumOff val="60000"/>
              </a:schemeClr>
            </a:gs>
            <a:gs pos="88000">
              <a:schemeClr val="tx2">
                <a:lumMod val="40000"/>
                <a:lumOff val="60000"/>
              </a:schemeClr>
            </a:gs>
            <a:gs pos="0">
              <a:srgbClr val="FFFF00"/>
            </a:gs>
            <a:gs pos="5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548680"/>
            <a:ext cx="7848872" cy="689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Симптоматика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247636"/>
            <a:ext cx="8352928" cy="5206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spcAft>
                <a:spcPts val="0"/>
              </a:spcAft>
              <a:buFont typeface="Times New Roman"/>
              <a:buChar char="•"/>
            </a:pPr>
            <a:r>
              <a:rPr lang="ru-RU" sz="3000" dirty="0" err="1">
                <a:latin typeface="Times New Roman"/>
              </a:rPr>
              <a:t>монголоидизм</a:t>
            </a:r>
            <a:r>
              <a:rPr lang="ru-RU" sz="3000" dirty="0">
                <a:latin typeface="Times New Roman"/>
              </a:rPr>
              <a:t> (скошенный разрез узких глаз с нависающей складкой над верхним веком); </a:t>
            </a:r>
            <a:endParaRPr lang="ru-RU" sz="3000" dirty="0"/>
          </a:p>
          <a:p>
            <a:pPr marL="342900" lvl="0" indent="-342900" algn="just" fontAlgn="base">
              <a:spcAft>
                <a:spcPts val="0"/>
              </a:spcAft>
              <a:buFont typeface="Times New Roman"/>
              <a:buChar char="•"/>
            </a:pPr>
            <a:r>
              <a:rPr lang="ru-RU" sz="3000" dirty="0">
                <a:latin typeface="Times New Roman"/>
              </a:rPr>
              <a:t>маленький нос с широкой плоской переносицей;</a:t>
            </a:r>
            <a:endParaRPr lang="ru-RU" sz="3000" dirty="0"/>
          </a:p>
          <a:p>
            <a:pPr marL="342900" lvl="0" indent="-342900" algn="just" fontAlgn="base">
              <a:spcAft>
                <a:spcPts val="0"/>
              </a:spcAft>
              <a:buFont typeface="Times New Roman"/>
              <a:buChar char="•"/>
            </a:pPr>
            <a:r>
              <a:rPr lang="ru-RU" sz="3000" dirty="0">
                <a:latin typeface="Times New Roman"/>
              </a:rPr>
              <a:t> деформированные ушные раковины; </a:t>
            </a:r>
            <a:endParaRPr lang="ru-RU" sz="3000" dirty="0"/>
          </a:p>
          <a:p>
            <a:pPr marL="342900" lvl="0" indent="-342900" algn="just" fontAlgn="base">
              <a:spcAft>
                <a:spcPts val="0"/>
              </a:spcAft>
              <a:buFont typeface="Times New Roman"/>
              <a:buChar char="•"/>
            </a:pPr>
            <a:r>
              <a:rPr lang="ru-RU" sz="3000" dirty="0">
                <a:latin typeface="Times New Roman"/>
              </a:rPr>
              <a:t>полуоткрытый рот;</a:t>
            </a:r>
            <a:endParaRPr lang="ru-RU" sz="3000" dirty="0"/>
          </a:p>
          <a:p>
            <a:pPr marL="342900" lvl="0" indent="-342900" algn="just" fontAlgn="base">
              <a:spcAft>
                <a:spcPts val="0"/>
              </a:spcAft>
              <a:buFont typeface="Times New Roman"/>
              <a:buChar char="•"/>
            </a:pPr>
            <a:r>
              <a:rPr lang="ru-RU" sz="3000" dirty="0">
                <a:latin typeface="Times New Roman"/>
              </a:rPr>
              <a:t>недоразвитая верхняя и выступающая нижняя челюсти;</a:t>
            </a:r>
            <a:endParaRPr lang="ru-RU" sz="3000" dirty="0"/>
          </a:p>
          <a:p>
            <a:pPr marL="342900" lvl="0" indent="-342900" algn="just" fontAlgn="base">
              <a:spcAft>
                <a:spcPts val="0"/>
              </a:spcAft>
              <a:buFont typeface="Times New Roman"/>
              <a:buChar char="•"/>
            </a:pPr>
            <a:r>
              <a:rPr lang="ru-RU" sz="3000" dirty="0">
                <a:latin typeface="Times New Roman"/>
              </a:rPr>
              <a:t> плоский затылок; </a:t>
            </a:r>
            <a:endParaRPr lang="ru-RU" sz="3000" dirty="0"/>
          </a:p>
          <a:p>
            <a:pPr marL="342900" lvl="0" indent="-342900" algn="just" fontAlgn="base">
              <a:spcAft>
                <a:spcPts val="0"/>
              </a:spcAft>
              <a:buFont typeface="Times New Roman"/>
              <a:buChar char="•"/>
            </a:pPr>
            <a:r>
              <a:rPr lang="ru-RU" sz="3000" dirty="0">
                <a:latin typeface="Times New Roman"/>
              </a:rPr>
              <a:t>нарушение моторики и физического развития; </a:t>
            </a:r>
            <a:endParaRPr lang="ru-RU" sz="3000" dirty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000" dirty="0">
                <a:latin typeface="Times New Roman"/>
              </a:rPr>
              <a:t>низкий рост.</a:t>
            </a:r>
            <a:endParaRPr lang="ru-RU" sz="3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944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rgbClr val="FFFF00"/>
            </a:gs>
            <a:gs pos="30000">
              <a:schemeClr val="tx2">
                <a:lumMod val="40000"/>
                <a:lumOff val="60000"/>
              </a:schemeClr>
            </a:gs>
            <a:gs pos="88000">
              <a:schemeClr val="tx2">
                <a:lumMod val="40000"/>
                <a:lumOff val="60000"/>
              </a:schemeClr>
            </a:gs>
            <a:gs pos="0">
              <a:srgbClr val="FFFF00"/>
            </a:gs>
            <a:gs pos="5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548680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052736"/>
            <a:ext cx="8136904" cy="516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Нарушения в работе </a:t>
            </a:r>
            <a:r>
              <a:rPr lang="ru-RU" sz="3200" b="1" i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анализаторов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ea typeface="Calibri"/>
              <a:cs typeface="Times New Roman"/>
            </a:endParaRPr>
          </a:p>
          <a:p>
            <a:pPr marL="342900" lvl="0" indent="-342900" algn="ctr" eaLnBrk="0" fontAlgn="base" hangingPunct="0">
              <a:spcAft>
                <a:spcPts val="0"/>
              </a:spcAft>
              <a:buFont typeface="Wingdings"/>
              <a:buChar char=""/>
              <a:tabLst>
                <a:tab pos="457200" algn="l"/>
              </a:tabLst>
            </a:pPr>
            <a:r>
              <a:rPr lang="ru-RU" sz="3200" dirty="0">
                <a:latin typeface="Times New Roman"/>
              </a:rPr>
              <a:t>Частота тугоухости у детей-</a:t>
            </a:r>
            <a:r>
              <a:rPr lang="ru-RU" sz="3200" dirty="0" err="1">
                <a:latin typeface="Times New Roman"/>
              </a:rPr>
              <a:t>даунов</a:t>
            </a:r>
            <a:r>
              <a:rPr lang="ru-RU" sz="3200" dirty="0">
                <a:latin typeface="Times New Roman"/>
              </a:rPr>
              <a:t> 60-80% случаях.</a:t>
            </a:r>
            <a:endParaRPr lang="ru-RU" sz="3200" dirty="0"/>
          </a:p>
          <a:p>
            <a:pPr marL="342900" lvl="0" indent="-342900" algn="ctr" eaLnBrk="0" fontAlgn="base" hangingPunct="0">
              <a:spcAft>
                <a:spcPts val="0"/>
              </a:spcAft>
              <a:buFont typeface="Wingdings"/>
              <a:buChar char=""/>
              <a:tabLst>
                <a:tab pos="457200" algn="l"/>
              </a:tabLst>
            </a:pPr>
            <a:r>
              <a:rPr lang="ru-RU" sz="3200" dirty="0">
                <a:latin typeface="Times New Roman"/>
              </a:rPr>
              <a:t>Примерно 50% детей имеют разные степени близорукости и в 20 % обнаруживается дальнозоркость.</a:t>
            </a:r>
            <a:endParaRPr lang="ru-RU" sz="3200" dirty="0"/>
          </a:p>
          <a:p>
            <a:pPr marL="342900" lvl="0" indent="-342900" algn="ctr" eaLnBrk="0" fontAlgn="base" hangingPunct="0">
              <a:spcAft>
                <a:spcPts val="0"/>
              </a:spcAft>
              <a:buFont typeface="Wingdings"/>
              <a:buChar char=""/>
              <a:tabLst>
                <a:tab pos="457200" algn="l"/>
              </a:tabLst>
            </a:pPr>
            <a:r>
              <a:rPr lang="ru-RU" sz="3200" dirty="0">
                <a:latin typeface="Times New Roman"/>
              </a:rPr>
              <a:t>Встречаются  и такие нарушения зрительного анализатора, как астигматизм, косоглазие.</a:t>
            </a:r>
            <a:endParaRPr lang="ru-RU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678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2" name="shum_morya_-_Shum_morya_i_krasivaya_muzyka__muzofon.t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6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rgbClr val="FFFF00"/>
            </a:gs>
            <a:gs pos="30000">
              <a:schemeClr val="tx2">
                <a:lumMod val="40000"/>
                <a:lumOff val="60000"/>
              </a:schemeClr>
            </a:gs>
            <a:gs pos="88000">
              <a:schemeClr val="tx2">
                <a:lumMod val="40000"/>
                <a:lumOff val="60000"/>
              </a:schemeClr>
            </a:gs>
            <a:gs pos="0">
              <a:srgbClr val="FFFF00"/>
            </a:gs>
            <a:gs pos="5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548680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404664"/>
            <a:ext cx="7776864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«Брезгливое отношение к детям Солнца несправедливо и унизительно. Мнение, что они агрессивны, глубоко ошибочно. Солнце символизирует их доброту и душевную чистоту. А использование термина «</a:t>
            </a:r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даун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» просто недопустимо».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28" y="3926395"/>
            <a:ext cx="3902034" cy="2375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461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rgbClr val="FFFF00"/>
            </a:gs>
            <a:gs pos="30000">
              <a:schemeClr val="tx2">
                <a:lumMod val="40000"/>
                <a:lumOff val="60000"/>
              </a:schemeClr>
            </a:gs>
            <a:gs pos="88000">
              <a:schemeClr val="tx2">
                <a:lumMod val="40000"/>
                <a:lumOff val="60000"/>
              </a:schemeClr>
            </a:gs>
            <a:gs pos="0">
              <a:srgbClr val="FFFF00"/>
            </a:gs>
            <a:gs pos="5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548680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71530" y="3223559"/>
            <a:ext cx="4600940" cy="1463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8100" algn="l"/>
                <a:tab pos="657225" algn="l"/>
                <a:tab pos="731520" algn="l"/>
                <a:tab pos="6000750" algn="l"/>
              </a:tabLst>
            </a:pPr>
            <a:r>
              <a:rPr lang="ru-RU" sz="4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hlinkClick r:id="rId3" action="ppaction://hlinkfile"/>
              </a:rPr>
              <a:t>Просмотр фильма </a:t>
            </a:r>
            <a:endParaRPr lang="ru-RU" sz="4000" b="1" i="1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  <a:hlinkClick r:id="rId3" action="ppaction://hlinkfile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38100" algn="l"/>
                <a:tab pos="657225" algn="l"/>
                <a:tab pos="731520" algn="l"/>
                <a:tab pos="6000750" algn="l"/>
              </a:tabLst>
            </a:pPr>
            <a:r>
              <a:rPr lang="ru-RU" sz="40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hlinkClick r:id="rId3" action="ppaction://hlinkfile"/>
              </a:rPr>
              <a:t>«</a:t>
            </a:r>
            <a:r>
              <a:rPr lang="ru-RU" sz="40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hlinkClick r:id="rId3" action="ppaction://hlinkfile"/>
              </a:rPr>
              <a:t>Дети </a:t>
            </a:r>
            <a:r>
              <a:rPr lang="ru-RU" sz="40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hlinkClick r:id="rId3" action="ppaction://hlinkfile"/>
              </a:rPr>
              <a:t>солнца»</a:t>
            </a:r>
            <a:endParaRPr lang="ru-RU" sz="40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762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rgbClr val="FFFF00"/>
            </a:gs>
            <a:gs pos="30000">
              <a:schemeClr val="tx2">
                <a:lumMod val="40000"/>
                <a:lumOff val="60000"/>
              </a:schemeClr>
            </a:gs>
            <a:gs pos="88000">
              <a:schemeClr val="tx2">
                <a:lumMod val="40000"/>
                <a:lumOff val="60000"/>
              </a:schemeClr>
            </a:gs>
            <a:gs pos="0">
              <a:srgbClr val="FFFF00"/>
            </a:gs>
            <a:gs pos="5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548680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3600" b="1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88640"/>
            <a:ext cx="74888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algn="ctr"/>
            <a:r>
              <a:rPr lang="ru-RU" sz="2800" b="1" i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</a:rPr>
              <a:t>Коррекционная работа с детьми с синдромом </a:t>
            </a:r>
            <a:r>
              <a:rPr lang="ru-RU" sz="2800" b="1" i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Times New Roman"/>
              </a:rPr>
              <a:t>Дауна</a:t>
            </a:r>
            <a:endParaRPr lang="ru-RU" dirty="0"/>
          </a:p>
          <a:p>
            <a:pPr algn="ctr"/>
            <a:r>
              <a:rPr lang="ru-RU" sz="3200" b="1" i="1" dirty="0">
                <a:solidFill>
                  <a:srgbClr val="0033CC"/>
                </a:solidFill>
                <a:latin typeface="Times New Roman"/>
                <a:ea typeface="Times New Roman"/>
              </a:rPr>
              <a:t>Основные направления: </a:t>
            </a:r>
            <a:endParaRPr lang="ru-RU" sz="3200" dirty="0">
              <a:solidFill>
                <a:srgbClr val="0033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3899" y="1620770"/>
            <a:ext cx="8640960" cy="5025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Развитие психических функций детей в процессе работы и как можно более ранняя коррекция их недостатков. 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Воспитание детей с синдромом Дауна, формирование у них правильного поведения. 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Основное внимание направлено на воспитание привычек. 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Они должны уметь выражать просьбу, уметь защитить себя или избежать опасности. 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Большое необходимо уделить внешним формам поведения. 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Трудовое обучение. 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Выработка навыков самообслуживания и подготовка к посильным видам хозяйственно- бытового труда. 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Необходимо вырабатывать навыки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самообслуживания.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 smtClean="0">
                <a:latin typeface="Times New Roman"/>
                <a:ea typeface="Calibri"/>
              </a:rPr>
              <a:t>Сенсорное </a:t>
            </a:r>
            <a:r>
              <a:rPr lang="ru-RU" sz="2000" dirty="0">
                <a:latin typeface="Times New Roman"/>
                <a:ea typeface="Calibri"/>
              </a:rPr>
              <a:t>воспитание является одним из направлений коррекционной работы с детьми с синдромом Дауна.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3027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rgbClr val="FFFF00"/>
            </a:gs>
            <a:gs pos="30000">
              <a:schemeClr val="tx2">
                <a:lumMod val="40000"/>
                <a:lumOff val="60000"/>
              </a:schemeClr>
            </a:gs>
            <a:gs pos="88000">
              <a:schemeClr val="tx2">
                <a:lumMod val="40000"/>
                <a:lumOff val="60000"/>
              </a:schemeClr>
            </a:gs>
            <a:gs pos="0">
              <a:srgbClr val="FFFF00"/>
            </a:gs>
            <a:gs pos="5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548680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3600" b="1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1580" y="733346"/>
            <a:ext cx="7488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algn="ctr">
              <a:spcAft>
                <a:spcPts val="0"/>
              </a:spcAft>
            </a:pPr>
            <a:r>
              <a:rPr lang="ru-RU" sz="3600" b="1" i="1" dirty="0">
                <a:solidFill>
                  <a:srgbClr val="0033CC"/>
                </a:solidFill>
                <a:latin typeface="Times New Roman"/>
                <a:ea typeface="Times New Roman"/>
              </a:rPr>
              <a:t>Как вы считаете похожи ли </a:t>
            </a:r>
            <a:r>
              <a:rPr lang="ru-RU" sz="3600" b="1" i="1" dirty="0" smtClean="0">
                <a:solidFill>
                  <a:srgbClr val="0033CC"/>
                </a:solidFill>
                <a:latin typeface="Times New Roman"/>
                <a:ea typeface="Times New Roman"/>
              </a:rPr>
              <a:t>ребёнок-</a:t>
            </a:r>
            <a:r>
              <a:rPr lang="ru-RU" sz="3600" b="1" i="1" dirty="0" err="1">
                <a:solidFill>
                  <a:srgbClr val="0033CC"/>
                </a:solidFill>
                <a:latin typeface="Times New Roman"/>
                <a:ea typeface="Times New Roman"/>
              </a:rPr>
              <a:t>а</a:t>
            </a:r>
            <a:r>
              <a:rPr lang="ru-RU" sz="3600" b="1" i="1" dirty="0" err="1" smtClean="0">
                <a:solidFill>
                  <a:srgbClr val="0033CC"/>
                </a:solidFill>
                <a:latin typeface="Times New Roman"/>
                <a:ea typeface="Times New Roman"/>
              </a:rPr>
              <a:t>утист</a:t>
            </a:r>
            <a:r>
              <a:rPr lang="ru-RU" sz="3600" b="1" i="1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ru-RU" sz="3600" b="1" i="1" dirty="0">
                <a:solidFill>
                  <a:srgbClr val="0033CC"/>
                </a:solidFill>
                <a:latin typeface="Times New Roman"/>
                <a:ea typeface="Times New Roman"/>
              </a:rPr>
              <a:t>и ребёнок с синдромом Дауна?</a:t>
            </a:r>
            <a:endParaRPr lang="ru-RU" sz="3600" dirty="0">
              <a:solidFill>
                <a:srgbClr val="0033CC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1" y="2852935"/>
            <a:ext cx="3564396" cy="2374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5" y="3645024"/>
            <a:ext cx="3677394" cy="2368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573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rgbClr val="FFFF00"/>
            </a:gs>
            <a:gs pos="30000">
              <a:schemeClr val="tx2">
                <a:lumMod val="40000"/>
                <a:lumOff val="60000"/>
              </a:schemeClr>
            </a:gs>
            <a:gs pos="88000">
              <a:schemeClr val="tx2">
                <a:lumMod val="40000"/>
                <a:lumOff val="60000"/>
              </a:schemeClr>
            </a:gs>
            <a:gs pos="0">
              <a:srgbClr val="FFFF00"/>
            </a:gs>
            <a:gs pos="5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548680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3600" b="1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7408" y="332656"/>
            <a:ext cx="7704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Во что играть с маленьким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ребенком-аутистом и ребёнком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Times New Roman"/>
              </a:rPr>
              <a:t>Дауном?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5" y="2427641"/>
            <a:ext cx="4182591" cy="41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9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rgbClr val="FFFF00"/>
            </a:gs>
            <a:gs pos="30000">
              <a:schemeClr val="tx2">
                <a:lumMod val="40000"/>
                <a:lumOff val="60000"/>
              </a:schemeClr>
            </a:gs>
            <a:gs pos="88000">
              <a:schemeClr val="tx2">
                <a:lumMod val="40000"/>
                <a:lumOff val="60000"/>
              </a:schemeClr>
            </a:gs>
            <a:gs pos="0">
              <a:srgbClr val="FFFF00"/>
            </a:gs>
            <a:gs pos="5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6890" y="326062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3600" b="1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6890" y="486631"/>
            <a:ext cx="7967558" cy="5445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Коррекционный комплекс,  включает два блока:</a:t>
            </a:r>
            <a:endParaRPr lang="ru-RU" sz="3200" b="1" dirty="0">
              <a:solidFill>
                <a:schemeClr val="accent2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3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первый блок - создание благоприятного, эмоционально-положительного отношения к взаимодействию с педагогом, к игрушкам и действиям с ними;</a:t>
            </a:r>
            <a:endParaRPr lang="ru-RU" sz="32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- второй блок - развитие игровых действий на основе подражательности.</a:t>
            </a:r>
            <a:endParaRPr lang="ru-RU" sz="32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449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93" y="0"/>
            <a:ext cx="9219053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11760" y="1988840"/>
            <a:ext cx="44726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>
                <a:solidFill>
                  <a:srgbClr val="FF0000"/>
                </a:solidFill>
                <a:latin typeface="Times New Roman"/>
                <a:ea typeface="Times New Roman"/>
                <a:hlinkClick r:id="rId4" action="ppaction://hlinkfile"/>
              </a:rPr>
              <a:t>Просмотр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/>
                <a:ea typeface="Times New Roman"/>
                <a:hlinkClick r:id="rId4" action="ppaction://hlinkfile"/>
              </a:rPr>
              <a:t>фильма</a:t>
            </a:r>
          </a:p>
          <a:p>
            <a:r>
              <a:rPr lang="ru-RU" sz="4000" b="1" i="1" dirty="0" smtClean="0">
                <a:solidFill>
                  <a:srgbClr val="FF0000"/>
                </a:solidFill>
                <a:latin typeface="Times New Roman"/>
                <a:ea typeface="Times New Roman"/>
                <a:hlinkClick r:id="rId4" action="ppaction://hlinkfile"/>
              </a:rPr>
              <a:t> </a:t>
            </a:r>
            <a:r>
              <a:rPr lang="ru-RU" sz="4000" b="1" i="1" dirty="0">
                <a:solidFill>
                  <a:srgbClr val="FF0000"/>
                </a:solidFill>
                <a:latin typeface="Times New Roman"/>
                <a:ea typeface="Times New Roman"/>
                <a:hlinkClick r:id="rId4" action="ppaction://hlinkfile"/>
              </a:rPr>
              <a:t>«Наша Наташа»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94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rgbClr val="FFFF00"/>
            </a:gs>
            <a:gs pos="30000">
              <a:schemeClr val="tx2">
                <a:lumMod val="40000"/>
                <a:lumOff val="60000"/>
              </a:schemeClr>
            </a:gs>
            <a:gs pos="88000">
              <a:schemeClr val="tx2">
                <a:lumMod val="40000"/>
                <a:lumOff val="60000"/>
              </a:schemeClr>
            </a:gs>
            <a:gs pos="0">
              <a:srgbClr val="FFFF00"/>
            </a:gs>
            <a:gs pos="5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548680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3600" b="1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92163" y="3244334"/>
            <a:ext cx="39748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u="sng" dirty="0">
                <a:solidFill>
                  <a:srgbClr val="C00000"/>
                </a:solidFill>
                <a:latin typeface="Times New Roman"/>
                <a:ea typeface="Times New Roman"/>
                <a:hlinkClick r:id="rId3" action="ppaction://hlinkfile"/>
              </a:rPr>
              <a:t>Просмотр </a:t>
            </a:r>
            <a:endParaRPr lang="ru-RU" sz="3600" b="1" i="1" u="sng" dirty="0" smtClean="0">
              <a:solidFill>
                <a:srgbClr val="C00000"/>
              </a:solidFill>
              <a:latin typeface="Times New Roman"/>
              <a:ea typeface="Times New Roman"/>
              <a:hlinkClick r:id="rId3" action="ppaction://hlinkfile"/>
            </a:endParaRPr>
          </a:p>
          <a:p>
            <a:pPr algn="ctr"/>
            <a:r>
              <a:rPr lang="ru-RU" sz="3600" b="1" i="1" u="sng" dirty="0" smtClean="0">
                <a:solidFill>
                  <a:srgbClr val="C00000"/>
                </a:solidFill>
                <a:latin typeface="Times New Roman"/>
                <a:ea typeface="Times New Roman"/>
                <a:hlinkClick r:id="rId3" action="ppaction://hlinkfile"/>
              </a:rPr>
              <a:t>«</a:t>
            </a:r>
            <a:r>
              <a:rPr lang="ru-RU" sz="3600" b="1" i="1" u="sng" dirty="0" err="1" smtClean="0">
                <a:solidFill>
                  <a:srgbClr val="C00000"/>
                </a:solidFill>
                <a:latin typeface="Times New Roman"/>
                <a:ea typeface="Times New Roman"/>
                <a:hlinkClick r:id="rId3" action="ppaction://hlinkfile"/>
              </a:rPr>
              <a:t>Масстер</a:t>
            </a:r>
            <a:r>
              <a:rPr lang="ru-RU" sz="3600" b="1" i="1" u="sng" dirty="0" smtClean="0">
                <a:solidFill>
                  <a:srgbClr val="C00000"/>
                </a:solidFill>
                <a:latin typeface="Times New Roman"/>
                <a:ea typeface="Times New Roman"/>
                <a:hlinkClick r:id="rId3" action="ppaction://hlinkfile"/>
              </a:rPr>
              <a:t>-класса»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6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F66EE6"/>
            </a:gs>
            <a:gs pos="39000">
              <a:schemeClr val="tx2">
                <a:lumMod val="40000"/>
                <a:lumOff val="60000"/>
              </a:schemeClr>
            </a:gs>
            <a:gs pos="88000">
              <a:schemeClr val="tx2">
                <a:lumMod val="40000"/>
                <a:lumOff val="60000"/>
              </a:schemeClr>
            </a:gs>
            <a:gs pos="16000">
              <a:srgbClr val="FFFF00"/>
            </a:gs>
            <a:gs pos="59000">
              <a:schemeClr val="accent1">
                <a:tint val="44500"/>
                <a:satMod val="160000"/>
              </a:schemeClr>
            </a:gs>
            <a:gs pos="100000">
              <a:srgbClr val="0033CC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9208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400" b="1" i="1" dirty="0">
                <a:latin typeface="Times New Roman"/>
                <a:ea typeface="Calibri"/>
                <a:cs typeface="Times New Roman"/>
              </a:rPr>
              <a:t>«</a:t>
            </a:r>
            <a:r>
              <a:rPr lang="ru-RU" sz="3200" b="1" i="1" dirty="0">
                <a:latin typeface="Times New Roman"/>
                <a:ea typeface="Calibri"/>
                <a:cs typeface="Times New Roman"/>
              </a:rPr>
              <a:t>Оказывается, дети — это самое прекрасное чудо на земле. Подумать только, что есть на свете маленькие человечки, которые каждому протягивают ручонки и про каждого думают, что он хороший и добрый. Человечки, для которых неважно, красивое у тебя лицо или дурное, они всех готовы с радостью целовать, всякого любят — старого и молодого, богатого и бедного!»</a:t>
            </a:r>
            <a:endParaRPr lang="ru-RU" sz="3200" b="1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b="1" i="1" dirty="0">
                <a:latin typeface="Times New Roman"/>
                <a:ea typeface="Calibri"/>
                <a:cs typeface="Times New Roman"/>
              </a:rPr>
              <a:t>(</a:t>
            </a:r>
            <a:r>
              <a:rPr lang="ru-RU" sz="3200" b="1" i="1" dirty="0" err="1">
                <a:latin typeface="Times New Roman"/>
                <a:ea typeface="Calibri"/>
                <a:cs typeface="Times New Roman"/>
              </a:rPr>
              <a:t>Сельма</a:t>
            </a:r>
            <a:r>
              <a:rPr lang="ru-RU" sz="3200" b="1" i="1" dirty="0">
                <a:latin typeface="Times New Roman"/>
                <a:ea typeface="Calibri"/>
                <a:cs typeface="Times New Roman"/>
              </a:rPr>
              <a:t> Лагерлеф)</a:t>
            </a:r>
            <a:endParaRPr lang="ru-RU" sz="3200" b="1" dirty="0">
              <a:ea typeface="Calibri"/>
              <a:cs typeface="Times New Roman"/>
            </a:endParaRPr>
          </a:p>
        </p:txBody>
      </p:sp>
      <p:pic>
        <p:nvPicPr>
          <p:cNvPr id="3" name="Легкая музыка - Очень красива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9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6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rgbClr val="F66EE6"/>
            </a:gs>
            <a:gs pos="22000">
              <a:srgbClr val="00B0F0"/>
            </a:gs>
            <a:gs pos="51000">
              <a:srgbClr val="FFFF00"/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523" y="1268760"/>
            <a:ext cx="8424936" cy="33239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9600" b="1" dirty="0" smtClean="0">
                <a:ln w="11430"/>
                <a:solidFill>
                  <a:srgbClr val="FF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9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Легкая музыка - Очень красива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2007" y="4592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9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6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rgbClr val="F66EE6"/>
            </a:gs>
            <a:gs pos="22000">
              <a:srgbClr val="00B0F0"/>
            </a:gs>
            <a:gs pos="51000">
              <a:srgbClr val="FFFF00"/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19588"/>
            <a:ext cx="8424936" cy="51475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5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«Человек дождя», или Аутичный ребенок и «дети солнца», или ребёнок с синдромом Дауна»</a:t>
            </a:r>
            <a:endParaRPr lang="ru-RU" sz="40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/>
            <a:endParaRPr lang="ru-RU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92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9144000" cy="6856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1124744"/>
            <a:ext cx="4572000" cy="35963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«Портрет особого ребенка»</a:t>
            </a:r>
            <a:endParaRPr lang="ru-RU" sz="6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4" name="Zimniy_les_-_Muzyka_Zimy_mp3davalka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9952" y="441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7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548680"/>
            <a:ext cx="77768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«Человек дождя», или Аутичный ребенок»</a:t>
            </a:r>
            <a:endParaRPr lang="ru-RU" sz="40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30" y="2056785"/>
            <a:ext cx="2704560" cy="1800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93383"/>
            <a:ext cx="2785086" cy="2216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423" y="3987743"/>
            <a:ext cx="3310340" cy="2021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677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553763"/>
            <a:ext cx="777686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80340" indent="450215" algn="just">
              <a:spcAft>
                <a:spcPts val="0"/>
              </a:spcAft>
            </a:pPr>
            <a:r>
              <a:rPr lang="ru-RU" sz="3200" dirty="0">
                <a:latin typeface="Times New Roman"/>
                <a:ea typeface="Times New Roman"/>
              </a:rPr>
              <a:t>Первое описание аутизма как синдрома было дано американским детским психиатром Лео </a:t>
            </a:r>
            <a:r>
              <a:rPr lang="ru-RU" sz="3200" dirty="0" err="1">
                <a:latin typeface="Times New Roman"/>
                <a:ea typeface="Times New Roman"/>
              </a:rPr>
              <a:t>Каннером</a:t>
            </a:r>
            <a:r>
              <a:rPr lang="ru-RU" sz="3200" dirty="0">
                <a:latin typeface="Times New Roman"/>
                <a:ea typeface="Times New Roman"/>
              </a:rPr>
              <a:t> в его статье "Аутистические нарушения аффективного контакта", опубликованной в 1943 году. </a:t>
            </a:r>
            <a:endParaRPr lang="ru-RU" sz="3200" dirty="0"/>
          </a:p>
          <a:p>
            <a:pPr marR="180340" indent="450215" algn="just">
              <a:spcAft>
                <a:spcPts val="0"/>
              </a:spcAft>
            </a:pPr>
            <a:r>
              <a:rPr lang="ru-RU" sz="3200" b="1" i="1" dirty="0">
                <a:latin typeface="Times New Roman"/>
                <a:ea typeface="Times New Roman"/>
              </a:rPr>
              <a:t>В России</a:t>
            </a:r>
            <a:r>
              <a:rPr lang="ru-RU" sz="3200" dirty="0">
                <a:latin typeface="Times New Roman"/>
                <a:ea typeface="Times New Roman"/>
              </a:rPr>
              <a:t> первая работа, посвященная специально аутизму, была написана С.С Мнухиным (1947), однако, он применял термин аутизм только по отношению к детям с тяжелой формой умственной отсталости. </a:t>
            </a:r>
            <a:endParaRPr lang="ru-RU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706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548680"/>
            <a:ext cx="7776864" cy="755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  <a:cs typeface="Times New Roman"/>
              </a:rPr>
              <a:t> </a:t>
            </a:r>
            <a:endParaRPr lang="ru-RU" sz="4000" dirty="0">
              <a:noFill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548680"/>
            <a:ext cx="8496944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«Аутизм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—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крайняя форма нарушения контактов, уход от реальности в мир собственных переживаний» (Э.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Блейлер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).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«Аутизм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—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это постоянное нарушение развития, которое проявляется в течение первых трех лет жизни и является следствием неврологического расстройства».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«Аутизм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—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это нарушение развития. Дефект в системе, отвечающей за восприятие внешних стимулов, который заставляет ребенка обостренно реагировать на одни явления внешнего мира и почти не замечать другие».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РДА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искаженное недоразвитие психики, возникающее вследствие поражения подкорковых структур головного мозга, которые поддерживают тонус, необходимых для работы высших отделов коры головного мозга.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098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4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4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4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548680"/>
            <a:ext cx="7776864" cy="755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latin typeface="Times New Roman"/>
                <a:ea typeface="Times New Roman"/>
                <a:cs typeface="Times New Roman"/>
              </a:rPr>
              <a:t> </a:t>
            </a:r>
            <a:endParaRPr lang="ru-RU" sz="4000" dirty="0">
              <a:noFill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88640"/>
            <a:ext cx="8496944" cy="670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Симптомы: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ea typeface="Calibri"/>
              <a:cs typeface="Times New Roman"/>
            </a:endParaRPr>
          </a:p>
          <a:p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1)Аутизм – стремление к 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одиночеству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20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2) Стереотипность – тяга к постоянным условиям жизни, сопротивление к малейшим изменениям жизни; стереотипии – повторяющиеся действия (раскачиваются, качают головой.)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3)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Чрезмерные реакции на внешние воздействия, которые проявляются в болезненном реагировании ребенка на звук, свет, цвет, прикосновение обычной интенсивности.</a:t>
            </a:r>
          </a:p>
          <a:p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4) Особе нарушение речи в основном ее коммуникативной 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стороны.</a:t>
            </a:r>
          </a:p>
          <a:p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5) Ритуальный тип 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поведения.</a:t>
            </a:r>
          </a:p>
          <a:p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6) Сенсорная 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чувствительность.</a:t>
            </a:r>
          </a:p>
          <a:p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7) 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Страхи. </a:t>
            </a:r>
          </a:p>
          <a:p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8) Не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выражает заинтересованности в 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играх. </a:t>
            </a:r>
          </a:p>
          <a:p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9) Интеллектуальное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развитие – от тяжелой умственной отсталости до ускоренного 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развития.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10) Физическое развитие: хорошее физическое развитие</a:t>
            </a: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; хорошее развитие «запрограммированных» движений; нарушение действий и использования своего тела; недоразвитие тонкой моторики.</a:t>
            </a:r>
          </a:p>
          <a:p>
            <a:endParaRPr lang="ru-RU" sz="2400" dirty="0" smtClean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320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55322"/>
            <a:ext cx="8352928" cy="61893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238125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  <a:cs typeface="Times New Roman"/>
              </a:rPr>
              <a:t>Причины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Calibri"/>
              <a:cs typeface="Times New Roman"/>
            </a:endParaRPr>
          </a:p>
          <a:p>
            <a:pPr marR="238125" algn="just">
              <a:spcAft>
                <a:spcPts val="0"/>
              </a:spcAft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Нарушение генотипа; 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libri"/>
              <a:cs typeface="Times New Roman"/>
            </a:endParaRPr>
          </a:p>
          <a:p>
            <a:pPr marR="238125" algn="just">
              <a:spcAft>
                <a:spcPts val="0"/>
              </a:spcAft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Нарушение ЦНС; 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libri"/>
              <a:cs typeface="Times New Roman"/>
            </a:endParaRPr>
          </a:p>
          <a:p>
            <a:pPr marR="238125" algn="just">
              <a:spcAft>
                <a:spcPts val="0"/>
              </a:spcAft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Гормональный сбой; 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libri"/>
              <a:cs typeface="Times New Roman"/>
            </a:endParaRPr>
          </a:p>
          <a:p>
            <a:pPr marR="238125" algn="just">
              <a:spcAft>
                <a:spcPts val="0"/>
              </a:spcAft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Заболевания матери во время беременности.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libri"/>
              <a:cs typeface="Times New Roman"/>
            </a:endParaRPr>
          </a:p>
          <a:p>
            <a:pPr marR="238125" algn="just">
              <a:spcAft>
                <a:spcPts val="0"/>
              </a:spcAft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Аутизм проявляется в отсутствии или значительном снижении контактов с окружающими, «уходе в себя», в свой внутренний мир, наполненность и характер содержания которого зависят от уровня интеллектуального развития, возраста ребенка, особенностей течения заболевания. Он играет один или «около» детей, нередко разговаривает сам с собой, а чаще молчит.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903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977</Words>
  <Application>Microsoft Office PowerPoint</Application>
  <PresentationFormat>Экран (4:3)</PresentationFormat>
  <Paragraphs>112</Paragraphs>
  <Slides>29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FAST LOAD</dc:creator>
  <cp:lastModifiedBy>FAST LOAD</cp:lastModifiedBy>
  <cp:revision>25</cp:revision>
  <dcterms:created xsi:type="dcterms:W3CDTF">2017-02-15T19:35:29Z</dcterms:created>
  <dcterms:modified xsi:type="dcterms:W3CDTF">2017-02-16T20:33:05Z</dcterms:modified>
</cp:coreProperties>
</file>