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04" r:id="rId2"/>
    <p:sldMasterId id="2147483888" r:id="rId3"/>
    <p:sldMasterId id="2147483900" r:id="rId4"/>
    <p:sldMasterId id="2147483912" r:id="rId5"/>
    <p:sldMasterId id="2147483924" r:id="rId6"/>
  </p:sldMasterIdLst>
  <p:notesMasterIdLst>
    <p:notesMasterId r:id="rId45"/>
  </p:notesMasterIdLst>
  <p:sldIdLst>
    <p:sldId id="256" r:id="rId7"/>
    <p:sldId id="260" r:id="rId8"/>
    <p:sldId id="261" r:id="rId9"/>
    <p:sldId id="259" r:id="rId10"/>
    <p:sldId id="257" r:id="rId11"/>
    <p:sldId id="262" r:id="rId12"/>
    <p:sldId id="264" r:id="rId13"/>
    <p:sldId id="26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4" r:id="rId22"/>
    <p:sldId id="274" r:id="rId23"/>
    <p:sldId id="285" r:id="rId24"/>
    <p:sldId id="286" r:id="rId25"/>
    <p:sldId id="276" r:id="rId26"/>
    <p:sldId id="278" r:id="rId27"/>
    <p:sldId id="275" r:id="rId28"/>
    <p:sldId id="279" r:id="rId29"/>
    <p:sldId id="266" r:id="rId30"/>
    <p:sldId id="265" r:id="rId31"/>
    <p:sldId id="277" r:id="rId32"/>
    <p:sldId id="280" r:id="rId33"/>
    <p:sldId id="281" r:id="rId34"/>
    <p:sldId id="282" r:id="rId35"/>
    <p:sldId id="283" r:id="rId36"/>
    <p:sldId id="287" r:id="rId37"/>
    <p:sldId id="288" r:id="rId38"/>
    <p:sldId id="289" r:id="rId39"/>
    <p:sldId id="290" r:id="rId40"/>
    <p:sldId id="291" r:id="rId41"/>
    <p:sldId id="294" r:id="rId42"/>
    <p:sldId id="292" r:id="rId43"/>
    <p:sldId id="29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24519-1919-4D2F-8D93-AE0635645028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D64F-B262-4C53-AE03-23ED1B79F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30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66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0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1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53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74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5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1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76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68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36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35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28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6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61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82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0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96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79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24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00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31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7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92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7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02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6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16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74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88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03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05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396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82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27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55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73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13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20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71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88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25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29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8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66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311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521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852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220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71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0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31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30.10.2016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7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2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9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D6DC20-D53D-4342-A1E5-6EA2E533770A}" type="datetimeFigureOut">
              <a:rPr lang="ru-RU" smtClean="0">
                <a:solidFill>
                  <a:srgbClr val="073E87"/>
                </a:solidFill>
              </a:rPr>
              <a:pPr/>
              <a:t>30.10.2016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BCAD61-0E5B-4918-B266-5F49C7A6F66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videoplayback-&#1054;&#1073;&#1088;&#1077;&#1079;&#1082;&#1072;%2001-&#1054;&#1073;&#1088;&#1077;&#1079;&#1082;&#1072;%2001.mp4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52;&#1091;&#1083;&#1100;&#1090;&#1092;&#1080;&#1083;&#1100;&#1084;%20&#171;&#1051;&#1077;&#1090;&#1091;&#1095;&#1080;&#1081;%20&#1082;&#1086;&#1088;&#1072;&#1073;&#1083;&#1100;&#187;-&#1054;&#1073;&#1088;&#1077;&#1079;&#1082;&#1072;%2001-&#1054;&#1073;&#1088;&#1077;&#1079;&#1082;&#1072;%2001-&#1054;&#1073;&#1088;&#1077;&#1079;&#1082;&#1072;%2001-&#1054;&#1073;&#1088;&#1077;&#1079;&#1082;&#1072;%2001-&#1054;&#1073;&#1088;&#1077;&#1079;&#1082;&#1072;%2001-&#1054;&#1073;&#1088;&#1077;&#1079;&#1082;&#1072;%2002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75000"/>
              </a:schemeClr>
            </a:gs>
            <a:gs pos="25000">
              <a:schemeClr val="accent1">
                <a:lumMod val="60000"/>
                <a:lumOff val="4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75000">
              <a:schemeClr val="tx2">
                <a:lumMod val="40000"/>
                <a:lumOff val="60000"/>
              </a:schemeClr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36828"/>
            <a:ext cx="8352928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 – практикум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«Малыш – давай поговорим!»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Подготовили и провели: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Учителя-логопеды: </a:t>
            </a:r>
            <a:r>
              <a:rPr lang="ru-RU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Леванова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Н.В., Васина А.А.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Учителя-дефектологи: </a:t>
            </a:r>
            <a:r>
              <a:rPr lang="ru-RU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Огороднова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Е.В., Водопьянова  Ю.С.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1484784"/>
            <a:ext cx="7774632" cy="51482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Оречевление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активности ребенка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Оречевлять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деятельность ребенка можно по-разному, но во всех случаях рекомендуется побуждать малыша к активному диалогу: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􀁹 озвучить обращение ребенка (ребенок еще не говорит, а пытается изъясняться при помощи звуков, жестов и др.), предлагая ему повторить сказанное слово или фразу за вами;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􀁹 попросить самостоятельно сказать, что именно он хочет;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􀁹 задать ребенку вопрос, соответствующий ситуации, побуждая и помогая дать ответ на него;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􀁹 предложить ребенку сделать выбор и озвучить его;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􀁹 сделать намеренную ошибку, помогая малышу увидеть ее и исправить при помощи речи.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9552" y="548680"/>
            <a:ext cx="8458200" cy="9286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«РАЗВИТИЕ </a:t>
            </a:r>
            <a:r>
              <a:rPr lang="ru-RU" b="1" i="1" dirty="0">
                <a:solidFill>
                  <a:srgbClr val="C00000"/>
                </a:solidFill>
              </a:rPr>
              <a:t>АКТИВНОЙ </a:t>
            </a:r>
            <a:r>
              <a:rPr lang="ru-RU" b="1" i="1" dirty="0" smtClean="0">
                <a:solidFill>
                  <a:srgbClr val="C00000"/>
                </a:solidFill>
              </a:rPr>
              <a:t>РЕЧИ»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/>
              <a:t>    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6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69269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Использование ритма в развитии речи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71563"/>
            <a:ext cx="8686800" cy="55721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/>
              <a:t>РИТМ – </a:t>
            </a:r>
          </a:p>
          <a:p>
            <a:pPr>
              <a:buNone/>
            </a:pPr>
            <a:r>
              <a:rPr lang="ru-RU" sz="2800" dirty="0"/>
              <a:t>1. Равномерное чередование каких-либо элементов (звуковых, двигательных и т.п.).</a:t>
            </a:r>
          </a:p>
          <a:p>
            <a:pPr>
              <a:buNone/>
            </a:pPr>
            <a:r>
              <a:rPr lang="ru-RU" sz="2800" dirty="0"/>
              <a:t>2. Внутренняя организация музыкального, поэтического и т.п. произведения, основанная на чередовании звуков, движений.</a:t>
            </a:r>
          </a:p>
          <a:p>
            <a:pPr>
              <a:buNone/>
            </a:pPr>
            <a:r>
              <a:rPr lang="ru-RU" sz="2800" dirty="0"/>
              <a:t>3. Налаженный ход чего-либо, размеренность в протекании чего-либо(ритм жизни, режим дня и т.п.).</a:t>
            </a:r>
          </a:p>
          <a:p>
            <a:pPr>
              <a:buNone/>
            </a:pPr>
            <a:r>
              <a:rPr lang="ru-RU" sz="2800" dirty="0"/>
              <a:t>	Ритмичность заложена в человеке самой природой </a:t>
            </a:r>
          </a:p>
        </p:txBody>
      </p:sp>
    </p:spTree>
    <p:extLst>
      <p:ext uri="{BB962C8B-B14F-4D97-AF65-F5344CB8AC3E}">
        <p14:creationId xmlns:p14="http://schemas.microsoft.com/office/powerpoint/2010/main" val="17315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268760"/>
            <a:ext cx="8686800" cy="9286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Тексты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подразделяются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следующие разделы: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132856"/>
            <a:ext cx="8686800" cy="452596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потешки</a:t>
            </a:r>
            <a:r>
              <a:rPr lang="ru-RU" dirty="0"/>
              <a:t> — </a:t>
            </a:r>
            <a:r>
              <a:rPr lang="ru-RU" dirty="0" err="1"/>
              <a:t>договаривание</a:t>
            </a:r>
            <a:r>
              <a:rPr lang="ru-RU" dirty="0"/>
              <a:t> слов и строк;</a:t>
            </a:r>
          </a:p>
          <a:p>
            <a:r>
              <a:rPr lang="ru-RU" dirty="0"/>
              <a:t> короткие стихотворения — </a:t>
            </a:r>
            <a:r>
              <a:rPr lang="ru-RU" dirty="0" err="1"/>
              <a:t>договаривание</a:t>
            </a:r>
            <a:r>
              <a:rPr lang="ru-RU" dirty="0"/>
              <a:t> слов и строк;</a:t>
            </a:r>
          </a:p>
          <a:p>
            <a:r>
              <a:rPr lang="ru-RU" dirty="0"/>
              <a:t> детские песни — ритмическое сочетание текста с движениями, мелодией — </a:t>
            </a:r>
            <a:r>
              <a:rPr lang="ru-RU" dirty="0" err="1"/>
              <a:t>допевание</a:t>
            </a:r>
            <a:r>
              <a:rPr lang="ru-RU" dirty="0"/>
              <a:t> слов, строк, припева;</a:t>
            </a:r>
          </a:p>
          <a:p>
            <a:r>
              <a:rPr lang="ru-RU" dirty="0"/>
              <a:t> рифмованные загадки — </a:t>
            </a:r>
            <a:r>
              <a:rPr lang="ru-RU" dirty="0" err="1"/>
              <a:t>договаривание</a:t>
            </a:r>
            <a:r>
              <a:rPr lang="ru-RU" dirty="0"/>
              <a:t> рифмы (слово-отгадка).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9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714375"/>
            <a:ext cx="8458200" cy="55006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800" b="1" dirty="0">
                <a:solidFill>
                  <a:schemeClr val="tx1"/>
                </a:solidFill>
              </a:rPr>
              <a:t>Методы развития глагольного словаря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1. </a:t>
            </a:r>
            <a:r>
              <a:rPr lang="ru-RU" sz="2800" i="1" dirty="0">
                <a:solidFill>
                  <a:schemeClr val="tx1"/>
                </a:solidFill>
              </a:rPr>
              <a:t>Подбор доступных слов-действий 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По мере развития речи малыша следует усложнять задания в таком порядке: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-ОБЛЕГЧЕННЫЕ СЛОВА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-ОТДЕЛЬНЫЕ ПРОСТЫЕ СЛОВА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-ПРОСТЫЕ ФРАЗЫ ИЗ 2–4 СЛОВ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2. </a:t>
            </a:r>
            <a:r>
              <a:rPr lang="ru-RU" sz="2800" i="1" dirty="0">
                <a:solidFill>
                  <a:schemeClr val="tx1"/>
                </a:solidFill>
              </a:rPr>
              <a:t>Демонстрация движений и  действий 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3. Использование игрушек 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4. Использование изображений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5800" y="428625"/>
            <a:ext cx="8458200" cy="928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Развитие глагольного словаря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62068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глагольного словаря</a:t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71563"/>
            <a:ext cx="8435280" cy="55721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/>
              <a:t>Для удобства использования на занятиях по развитию речи все глаголы делятся на такие группы:</a:t>
            </a:r>
          </a:p>
          <a:p>
            <a:pPr>
              <a:buNone/>
            </a:pPr>
            <a:r>
              <a:rPr lang="ru-RU" sz="1800" dirty="0"/>
              <a:t>- слова, обозначающие движения: </a:t>
            </a:r>
            <a:r>
              <a:rPr lang="ru-RU" sz="1800" i="1" dirty="0"/>
              <a:t>идет, сидит, стоит, бежит, лежит, прыгает и др.; </a:t>
            </a:r>
          </a:p>
          <a:p>
            <a:pPr>
              <a:buNone/>
            </a:pPr>
            <a:r>
              <a:rPr lang="ru-RU" sz="1800" dirty="0"/>
              <a:t>- слова, обозначающие эмоции: </a:t>
            </a:r>
            <a:r>
              <a:rPr lang="ru-RU" sz="1800" i="1" dirty="0"/>
              <a:t>спокоен, улыбается, радуется, грустит, злится, удивляется, боится и др.;</a:t>
            </a:r>
          </a:p>
          <a:p>
            <a:pPr>
              <a:buNone/>
            </a:pPr>
            <a:r>
              <a:rPr lang="ru-RU" sz="1800" dirty="0"/>
              <a:t>- слова, обозначающие собственные действия и  умения ребенка: </a:t>
            </a:r>
            <a:r>
              <a:rPr lang="ru-RU" sz="1800" i="1" dirty="0"/>
              <a:t>спит, ест, играет, рисует, строит, гуляет, катается, умывается, купается, одевается, раздевается, причесывается, несет, падает, кричит, говорит, смотрит, слушает, подметает, вытирает и др.;</a:t>
            </a:r>
          </a:p>
          <a:p>
            <a:pPr>
              <a:buNone/>
            </a:pPr>
            <a:r>
              <a:rPr lang="ru-RU" sz="1800" dirty="0"/>
              <a:t>- слова, обозначающие действия других детей старшего возраста: </a:t>
            </a:r>
            <a:r>
              <a:rPr lang="ru-RU" sz="1800" i="1" dirty="0"/>
              <a:t>читает, пишет, рисует, считает, поет, танцует и др.;</a:t>
            </a:r>
          </a:p>
          <a:p>
            <a:pPr>
              <a:buNone/>
            </a:pPr>
            <a:r>
              <a:rPr lang="ru-RU" sz="1800" dirty="0"/>
              <a:t>- слова, обозначающие действия близких взрослых: </a:t>
            </a:r>
            <a:r>
              <a:rPr lang="ru-RU" sz="1800" i="1" dirty="0"/>
              <a:t>убирает, моет, гладит, варит, жарит, подметает, чистит, стирает, чинит, ремонтирует и др.;</a:t>
            </a:r>
          </a:p>
          <a:p>
            <a:pPr>
              <a:buNone/>
            </a:pPr>
            <a:r>
              <a:rPr lang="ru-RU" sz="1800" dirty="0"/>
              <a:t>- слова, обозначающие действия и умения людей разных профессий: </a:t>
            </a:r>
            <a:r>
              <a:rPr lang="ru-RU" sz="1800" i="1" dirty="0"/>
              <a:t>лечит, учит, подстригает, продает, строит, печет (хлеб), водит (автобус) и др.</a:t>
            </a:r>
          </a:p>
          <a:p>
            <a:pPr>
              <a:buFontTx/>
              <a:buChar char="-"/>
            </a:pPr>
            <a:endParaRPr lang="ru-RU" sz="1800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Развитие речи в предметных играх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075240" cy="452596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Психологи </a:t>
            </a:r>
            <a:r>
              <a:rPr lang="ru-RU" dirty="0"/>
              <a:t>утверждают: </a:t>
            </a:r>
            <a:endParaRPr lang="ru-RU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/>
              <a:t>«</a:t>
            </a:r>
            <a:r>
              <a:rPr lang="ru-RU" b="1" dirty="0" err="1"/>
              <a:t>речепорождающая</a:t>
            </a:r>
            <a:r>
              <a:rPr lang="ru-RU" b="1" dirty="0"/>
              <a:t>» ситуация </a:t>
            </a:r>
            <a:r>
              <a:rPr lang="ru-RU" dirty="0"/>
              <a:t>взаимодействия взрослого с ребенком </a:t>
            </a:r>
            <a:endParaRPr lang="ru-RU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/>
              <a:t>не </a:t>
            </a:r>
            <a:r>
              <a:rPr lang="ru-RU" b="1" dirty="0"/>
              <a:t>может </a:t>
            </a:r>
            <a:r>
              <a:rPr lang="ru-RU" dirty="0"/>
              <a:t>сводиться к прямому копированию речевых звуков</a:t>
            </a:r>
            <a:r>
              <a:rPr lang="ru-RU" dirty="0" smtClean="0"/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 </a:t>
            </a:r>
            <a:r>
              <a:rPr lang="ru-RU" dirty="0"/>
              <a:t>а </a:t>
            </a:r>
            <a:r>
              <a:rPr lang="ru-RU" b="1" dirty="0"/>
              <a:t>должна </a:t>
            </a:r>
            <a:r>
              <a:rPr lang="ru-RU" dirty="0"/>
              <a:t>представлять их предметное сотрудничество.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6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548680"/>
            <a:ext cx="8229600" cy="17145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Развитие делового общения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со взрослым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8229600" cy="504031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 о в 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знак, то есть заместитель другого предмета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за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словом должно стоять то,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обозначает, то есть его значение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необходимость говорить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два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со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взрослым; </a:t>
            </a:r>
          </a:p>
          <a:p>
            <a:pPr algn="just">
              <a:buFontTx/>
              <a:buChar char="-"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предмете, который нужно назвать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игры,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кубиками;</a:t>
            </a:r>
          </a:p>
          <a:p>
            <a:pPr algn="ctr"/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мячами;</a:t>
            </a:r>
          </a:p>
          <a:p>
            <a:pPr algn="ctr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машинками;</a:t>
            </a:r>
          </a:p>
          <a:p>
            <a:pPr algn="ctr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куклами;</a:t>
            </a:r>
          </a:p>
          <a:p>
            <a:pPr algn="ctr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игрушечными животными.</a:t>
            </a:r>
          </a:p>
          <a:p>
            <a:pPr algn="just">
              <a:buFontTx/>
              <a:buChar char="-"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16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 по картинкам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8604"/>
            <a:ext cx="82868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Предметная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картинка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это изображение отдельного предмета (объекта): люди, животные, растения, игрушки и различные предметы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быта.</a:t>
            </a:r>
          </a:p>
          <a:p>
            <a:pPr algn="just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Сюжетная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картинка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изображение целой ситуации, в которой присутствует один или несколько героев, разные предметы окружающей обстановки, различные интересные (а порой и забавные) детали.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Требования 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 картинкам для малышей</a:t>
            </a:r>
            <a:endParaRPr lang="ru-RU" sz="1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Изображения упрощены и стилизованы — главное, чтобы картинки были легко узнаваемы. Для этого у предмета должен быть четкий силуэт, должна угадываться его основная функция, если таковая есть.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Изображения имеют четкие контуры достаточной толщины —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черного цвета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цветные. Наличие у изображений контуров очень упрощает восприятие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картинки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Цвета, используемые в изображении, должны быть чистыми — лучше использовать основные цвета, а не сложные оттенки.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Изображения не содержат излишнего количества деталей, которые в этом возрасте только отвлекают малыша, мешают восприятию картинки.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картинок должно быть доступно ребенку раннего возраста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Варианты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 с предметными картинками.</a:t>
            </a:r>
          </a:p>
          <a:p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Где яблоко?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Знакомство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реальным предметом и его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изображением.</a:t>
            </a:r>
            <a:r>
              <a:rPr lang="ru-RU" sz="1600" b="1" i="1" dirty="0">
                <a:solidFill>
                  <a:prstClr val="white"/>
                </a:solidFill>
              </a:rPr>
              <a:t> </a:t>
            </a:r>
            <a:endParaRPr lang="ru-RU" sz="1600" b="1" i="1" dirty="0" smtClean="0">
              <a:solidFill>
                <a:prstClr val="white"/>
              </a:solidFill>
            </a:endParaRPr>
          </a:p>
          <a:p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много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этой игре мы учим малыша различать количество предметов и называть его словами «один» и «много».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Примеры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 с сюжетными картинками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Кошка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мышка, Зайчик, Жук.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окружающим миром как основа развития речи ребенка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Критерии при подборе речевого материала: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первую очередь это должны быть понятные и нужные слова и выражения, которые пригодятся ребенку в повседневной жизни, общении с взрослыми и сверстниками;</a:t>
            </a: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во вторую очередь это слова и выражения о том, с чем малыш пока не сталкивался в повседневной жизни, но что расширяет его представления о ней;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обоих случаях мы избегаем страшной, агрессивной, бесполезной информации, а также сведений о мире, которые не соответствуют нормам и правилам социума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u="sng" dirty="0">
                <a:solidFill>
                  <a:prstClr val="white"/>
                </a:solidFill>
              </a:rPr>
              <a:t> </a:t>
            </a:r>
            <a:endParaRPr lang="ru-RU" i="1" u="sng" dirty="0" smtClean="0">
              <a:solidFill>
                <a:prstClr val="white"/>
              </a:solidFill>
            </a:endParaRPr>
          </a:p>
          <a:p>
            <a:endParaRPr lang="ru-RU" i="1" u="sng" dirty="0">
              <a:solidFill>
                <a:prstClr val="white"/>
              </a:solidFill>
            </a:endParaRPr>
          </a:p>
          <a:p>
            <a:r>
              <a:rPr lang="ru-RU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ознакомления с окружающим </a:t>
            </a:r>
            <a:r>
              <a:rPr lang="ru-RU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миром:</a:t>
            </a:r>
            <a:endParaRPr lang="ru-RU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наблюдение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практическое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знакомство с предметным миром и природой;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чтение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обыгрывание сказок, стихов, песен, доступных пониманию детей;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картинками — рассматривание, называние предметных картинок,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составление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рассказов по сюжетным картинкам и сериям картинок;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просмотр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мультфильмов, телепередач, слайдов и пр.;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беседа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сюжетно-ролевая игра — расширение и уточнение представлений о социальной действительности;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экскурсии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посещение цирка, театра, кино;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специальные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занятия по развитию речи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srednevekovaya-muzyka-tainstvennaya-medlennaya-melodiy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511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Специальные </a:t>
            </a:r>
            <a:r>
              <a:rPr lang="ru-RU" b="1" dirty="0">
                <a:solidFill>
                  <a:srgbClr val="C00000"/>
                </a:solidFill>
              </a:rPr>
              <a:t>приемы развития активной речи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47132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оздание </a:t>
            </a:r>
            <a:r>
              <a:rPr lang="ru-RU" b="1" dirty="0"/>
              <a:t>на занятии эмоционально </a:t>
            </a:r>
            <a:r>
              <a:rPr lang="ru-RU" b="1" dirty="0" smtClean="0"/>
              <a:t>положительной атмосферы;</a:t>
            </a:r>
          </a:p>
          <a:p>
            <a:pPr algn="ctr"/>
            <a:r>
              <a:rPr lang="ru-RU" b="1" dirty="0" smtClean="0"/>
              <a:t>использование семейных фотографий;</a:t>
            </a:r>
          </a:p>
          <a:p>
            <a:pPr algn="ctr"/>
            <a:r>
              <a:rPr lang="ru-RU" b="1" dirty="0"/>
              <a:t>с</a:t>
            </a:r>
            <a:r>
              <a:rPr lang="ru-RU" b="1" dirty="0" smtClean="0"/>
              <a:t>овместное творчество с комментарием;</a:t>
            </a:r>
          </a:p>
          <a:p>
            <a:pPr algn="ctr"/>
            <a:r>
              <a:rPr lang="ru-RU" b="1" dirty="0"/>
              <a:t>и</a:t>
            </a:r>
            <a:r>
              <a:rPr lang="ru-RU" b="1" dirty="0" smtClean="0"/>
              <a:t>спользование </a:t>
            </a:r>
            <a:r>
              <a:rPr lang="ru-RU" b="1" dirty="0"/>
              <a:t>в речевом общении </a:t>
            </a:r>
            <a:r>
              <a:rPr lang="ru-RU" b="1" dirty="0" smtClean="0"/>
              <a:t>жестов;</a:t>
            </a:r>
          </a:p>
          <a:p>
            <a:pPr algn="ctr"/>
            <a:r>
              <a:rPr lang="ru-RU" b="1" dirty="0"/>
              <a:t>«Искусство паузы» в вопросах и </a:t>
            </a:r>
            <a:r>
              <a:rPr lang="ru-RU" b="1" dirty="0" smtClean="0"/>
              <a:t>ответах;</a:t>
            </a:r>
          </a:p>
          <a:p>
            <a:pPr algn="ctr"/>
            <a:r>
              <a:rPr lang="ru-RU" b="1" dirty="0"/>
              <a:t>и</a:t>
            </a:r>
            <a:r>
              <a:rPr lang="ru-RU" b="1" dirty="0" smtClean="0"/>
              <a:t>спользование </a:t>
            </a:r>
            <a:r>
              <a:rPr lang="ru-RU" b="1" dirty="0"/>
              <a:t>приема </a:t>
            </a:r>
            <a:r>
              <a:rPr lang="ru-RU" b="1" dirty="0" err="1"/>
              <a:t>договаривания</a:t>
            </a:r>
            <a:r>
              <a:rPr lang="ru-RU" b="1" dirty="0"/>
              <a:t> </a:t>
            </a:r>
            <a:r>
              <a:rPr lang="ru-RU" b="1" dirty="0" smtClean="0"/>
              <a:t>слов;</a:t>
            </a:r>
          </a:p>
          <a:p>
            <a:pPr algn="ctr"/>
            <a:r>
              <a:rPr lang="ru-RU" b="1" dirty="0"/>
              <a:t>и</a:t>
            </a:r>
            <a:r>
              <a:rPr lang="ru-RU" b="1" dirty="0" smtClean="0"/>
              <a:t>спользование </a:t>
            </a:r>
            <a:r>
              <a:rPr lang="ru-RU" b="1" dirty="0"/>
              <a:t>сюрпризных </a:t>
            </a:r>
            <a:r>
              <a:rPr lang="ru-RU" b="1" dirty="0" smtClean="0"/>
              <a:t>моментов;</a:t>
            </a:r>
          </a:p>
          <a:p>
            <a:pPr algn="ctr"/>
            <a:r>
              <a:rPr lang="ru-RU" b="1" dirty="0"/>
              <a:t>и</a:t>
            </a:r>
            <a:r>
              <a:rPr lang="ru-RU" b="1" dirty="0" smtClean="0"/>
              <a:t>спользование </a:t>
            </a:r>
            <a:r>
              <a:rPr lang="ru-RU" b="1" dirty="0"/>
              <a:t>любимых игрушек </a:t>
            </a:r>
            <a:r>
              <a:rPr lang="ru-RU" b="1" dirty="0" smtClean="0"/>
              <a:t>малыша;</a:t>
            </a:r>
          </a:p>
          <a:p>
            <a:pPr algn="ctr"/>
            <a:r>
              <a:rPr lang="ru-RU" b="1" dirty="0"/>
              <a:t>с</a:t>
            </a:r>
            <a:r>
              <a:rPr lang="ru-RU" b="1" dirty="0" smtClean="0"/>
              <a:t>мена </a:t>
            </a:r>
            <a:r>
              <a:rPr lang="ru-RU" b="1" dirty="0"/>
              <a:t>ролей в </a:t>
            </a:r>
            <a:r>
              <a:rPr lang="ru-RU" b="1" dirty="0" smtClean="0"/>
              <a:t>игре;</a:t>
            </a:r>
          </a:p>
          <a:p>
            <a:pPr algn="ctr"/>
            <a:r>
              <a:rPr lang="ru-RU" b="1" dirty="0"/>
              <a:t>с</a:t>
            </a:r>
            <a:r>
              <a:rPr lang="ru-RU" b="1" dirty="0" smtClean="0"/>
              <a:t>овместное </a:t>
            </a:r>
            <a:r>
              <a:rPr lang="ru-RU" b="1" dirty="0"/>
              <a:t>чтение детских </a:t>
            </a:r>
            <a:r>
              <a:rPr lang="ru-RU" b="1" dirty="0" smtClean="0"/>
              <a:t>книжек, </a:t>
            </a:r>
            <a:r>
              <a:rPr lang="ru-RU" b="1" dirty="0"/>
              <a:t>и</a:t>
            </a:r>
            <a:r>
              <a:rPr lang="ru-RU" b="1" dirty="0" smtClean="0"/>
              <a:t>спользование </a:t>
            </a:r>
            <a:r>
              <a:rPr lang="ru-RU" b="1" dirty="0"/>
              <a:t>аудио- и </a:t>
            </a:r>
            <a:r>
              <a:rPr lang="ru-RU" b="1" dirty="0" err="1"/>
              <a:t>видеопособий</a:t>
            </a:r>
            <a:r>
              <a:rPr lang="ru-RU" b="1" dirty="0"/>
              <a:t>, </a:t>
            </a:r>
            <a:r>
              <a:rPr lang="ru-RU" b="1" dirty="0" smtClean="0"/>
              <a:t>просмотр мультфильмов;</a:t>
            </a:r>
          </a:p>
          <a:p>
            <a:pPr algn="ctr"/>
            <a:r>
              <a:rPr lang="ru-RU" b="1" dirty="0"/>
              <a:t>и</a:t>
            </a:r>
            <a:r>
              <a:rPr lang="ru-RU" b="1" dirty="0" smtClean="0"/>
              <a:t>спользование </a:t>
            </a:r>
            <a:r>
              <a:rPr lang="ru-RU" b="1" dirty="0"/>
              <a:t>интерактивных </a:t>
            </a:r>
            <a:r>
              <a:rPr lang="ru-RU" b="1" dirty="0" smtClean="0"/>
              <a:t>пособий.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5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332656"/>
            <a:ext cx="7521575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«Развитие подражания»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125538"/>
            <a:ext cx="8136904" cy="53998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Подражание</a:t>
            </a:r>
            <a:r>
              <a:rPr lang="ru-RU" sz="2400" dirty="0"/>
              <a:t> является одним из основных способов усвоения </a:t>
            </a:r>
            <a:r>
              <a:rPr lang="ru-RU" sz="2400" dirty="0" smtClean="0"/>
              <a:t>общественного опыта </a:t>
            </a:r>
            <a:r>
              <a:rPr lang="ru-RU" sz="2400" dirty="0"/>
              <a:t>маленьким ребенком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/>
              <a:t>Работа по активизации у малыша подражания речи взрослого </a:t>
            </a:r>
            <a:r>
              <a:rPr lang="ru-RU" sz="2400" dirty="0" smtClean="0"/>
              <a:t>подразумевает </a:t>
            </a:r>
            <a:r>
              <a:rPr lang="ru-RU" sz="2400" dirty="0"/>
              <a:t>несколько уровней </a:t>
            </a:r>
            <a:r>
              <a:rPr lang="ru-RU" sz="2400" dirty="0" smtClean="0"/>
              <a:t>сложности</a:t>
            </a:r>
          </a:p>
          <a:p>
            <a:pPr marL="0" indent="0" algn="ctr">
              <a:buNone/>
            </a:pPr>
            <a:r>
              <a:rPr lang="ru-RU" sz="2400" dirty="0"/>
              <a:t>(</a:t>
            </a:r>
            <a:r>
              <a:rPr lang="ru-RU" sz="2400" dirty="0" smtClean="0"/>
              <a:t> </a:t>
            </a:r>
            <a:r>
              <a:rPr lang="ru-RU" sz="2400" dirty="0"/>
              <a:t>в зависимости от уровня речевого </a:t>
            </a:r>
            <a:r>
              <a:rPr lang="ru-RU" sz="2400" dirty="0" smtClean="0"/>
              <a:t>развития):</a:t>
            </a:r>
            <a:endParaRPr lang="ru-RU" sz="2400" dirty="0"/>
          </a:p>
          <a:p>
            <a:r>
              <a:rPr lang="ru-RU" sz="2400" dirty="0" smtClean="0"/>
              <a:t>- повторение </a:t>
            </a:r>
            <a:r>
              <a:rPr lang="ru-RU" sz="2400" dirty="0"/>
              <a:t>отдельных звуков, несущих смысловую нагрузку в </a:t>
            </a:r>
            <a:r>
              <a:rPr lang="ru-RU" sz="2400" dirty="0" smtClean="0"/>
              <a:t>игре</a:t>
            </a:r>
            <a:r>
              <a:rPr lang="ru-RU" sz="2400" dirty="0"/>
              <a:t>;</a:t>
            </a:r>
            <a:endParaRPr lang="ru-RU" sz="2400" dirty="0" smtClean="0"/>
          </a:p>
          <a:p>
            <a:r>
              <a:rPr lang="ru-RU" sz="2400" dirty="0" smtClean="0"/>
              <a:t> - повторение </a:t>
            </a:r>
            <a:r>
              <a:rPr lang="ru-RU" sz="2400" dirty="0"/>
              <a:t>аморфных слов — слов-звукоподражаний, слов-слогов, имеющих при этом собственную смысловую </a:t>
            </a:r>
            <a:r>
              <a:rPr lang="ru-RU" sz="2400" dirty="0" smtClean="0"/>
              <a:t>начинку;</a:t>
            </a:r>
          </a:p>
          <a:p>
            <a:r>
              <a:rPr lang="ru-RU" sz="2400" dirty="0" smtClean="0"/>
              <a:t>- повторение слов,</a:t>
            </a:r>
          </a:p>
          <a:p>
            <a:r>
              <a:rPr lang="ru-RU" sz="2400" dirty="0" smtClean="0"/>
              <a:t>- повторение </a:t>
            </a:r>
            <a:r>
              <a:rPr lang="ru-RU" sz="2400" dirty="0"/>
              <a:t>коротких </a:t>
            </a:r>
            <a:r>
              <a:rPr lang="ru-RU" sz="2400" dirty="0" smtClean="0"/>
              <a:t>фраз.</a:t>
            </a: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5641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801578"/>
            <a:ext cx="6552728" cy="1115254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Остров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74838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НЕРЕЧЕВОЙ (физический) слух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— это улавливание на слух и дифференциация</a:t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различных звуков окружающего мира (кроме звуков человеческой речи), различение звуков по громкости, а также определение источника и направления</a:t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звука.</a:t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43199"/>
            <a:ext cx="82809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При обучении ребенка различать на слух неречевые звуки советуем использовать следующий звуковой материал</a:t>
            </a: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звуки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природы: шум ветра и дождя, шелест листьев, журчание воды и др.;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звуки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которые издают животные и птицы: лай собаки, мяуканье кошки,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карканье вороны, чириканье воробьев 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гуление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голубей, ржание лошади,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мычание коровы, пение петуха, жужжание мухи или жука и т.д.;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звуки, которые издают предметы и материалы: стук молотка, звон бокалов,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скрип двери, жужжание пылесоса, тиканье часов, шуршание пакета, шорох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пересыпаемой крупы, гороха, макарон и т.п.;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транспортные шумы: сигналы автомобилей, стук колес поезда, скрип тормозов, гудение самолета и т.п.;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звуки, которые издают различные звучащие игрушки: погремушки, свистульки, трещотки, пищалки;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звуки детских музыкальных игрушек: колокольчик, барабан, бубен, дудочка, металлофон, гармошка, пианино и др.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40768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РЕЧЕВОЙ (фонематический) слух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— это способность улавливать и различать</a:t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слух звуки (фонемы) родного языка, а также понимать смысл различного сочетания фонем — слова, фразы, тексты. Речевой слух помогает дифференцировать человеческую речь по громкости, скорости, тембру, интонации.</a:t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14348" y="234055"/>
            <a:ext cx="742955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дыхания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Дыхание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рефлекторный процесс постоянной смены вдоха и выдоха, в котором участвуют различные органы: легкие, бронхи, носоглотка, мышцы диафрагмы.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дыхания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избавление от продуктов обмена (углекислый газ) и насыщение тканей и клеток организма кислородом.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786058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u="sng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Параметры </a:t>
            </a:r>
            <a:r>
              <a:rPr lang="ru-RU" u="sng" dirty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правильного ротового выдоха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выдоху предшествует сильный вдох через нос или рот – «набираем полную грудь воздуха»;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выдох происходит плавно, а не толчками;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 время выдоха губы складываются трубочкой, не следует сжимать губы, надувать щеки;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 время выдоха воздух выходит через рот, нельзя допускать выхода воздуха через нос (если ребенок выдыхает через нос, можно зажать ему ноздри, чтобы он ощутил, как должен выходить воздух);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выдыхать следует, пока не закончится воздух;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 время пения или разговора нельзя добирать воздух при помощи частых коротких вдохов.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28596" y="500042"/>
            <a:ext cx="828680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и упражнения для развития плавного ротового выдоха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i="1" u="sng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Лети, бабочка!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развитие длительного непрерывного ротового выдоха; активизация губных мышц.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00034" y="2071678"/>
            <a:ext cx="83582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Листопад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обучение плавному свободному выдоху; активизация губных мышц.</a:t>
            </a:r>
            <a:r>
              <a:rPr lang="ru-RU" i="1" u="sng" dirty="0">
                <a:solidFill>
                  <a:prstClr val="white"/>
                </a:solidFill>
              </a:rPr>
              <a:t> </a:t>
            </a:r>
            <a:endParaRPr lang="ru-RU" i="1" u="sng" dirty="0" smtClean="0">
              <a:solidFill>
                <a:prstClr val="white"/>
              </a:solidFill>
            </a:endParaRPr>
          </a:p>
          <a:p>
            <a:endParaRPr lang="ru-RU" i="1" u="sng" dirty="0">
              <a:solidFill>
                <a:prstClr val="white"/>
              </a:solidFill>
            </a:endParaRPr>
          </a:p>
          <a:p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Катись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карандаш!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развитие длительного плавного выдоха; активизация губных мышц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u="sng" dirty="0">
                <a:solidFill>
                  <a:prstClr val="white"/>
                </a:solidFill>
              </a:rPr>
              <a:t> </a:t>
            </a:r>
            <a:endParaRPr lang="ru-RU" i="1" u="sng" dirty="0" smtClean="0">
              <a:solidFill>
                <a:prstClr val="white"/>
              </a:solidFill>
            </a:endParaRPr>
          </a:p>
          <a:p>
            <a:endParaRPr lang="ru-RU" i="1" u="sng" dirty="0">
              <a:solidFill>
                <a:prstClr val="white"/>
              </a:solidFill>
            </a:endParaRPr>
          </a:p>
          <a:p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Плыви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кораблик!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развитие сильного плавного направленного выдоха; активизация губных мышц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u="sng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u="sng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Расти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пена!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развитие сильного ротового выдоха; активизация губных мышц.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84784"/>
            <a:ext cx="7776864" cy="476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i="1" kern="1800" dirty="0">
                <a:latin typeface="Times New Roman"/>
                <a:ea typeface="Times New Roman"/>
                <a:cs typeface="Times New Roman"/>
              </a:rPr>
              <a:t>«Развитие речи и языка должно лежать в основе всей системы воспитания в детском саду» </a:t>
            </a:r>
            <a:endParaRPr lang="ru-RU" sz="4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i="1" kern="1800" dirty="0">
                <a:latin typeface="Times New Roman"/>
                <a:ea typeface="Times New Roman"/>
                <a:cs typeface="Times New Roman"/>
              </a:rPr>
              <a:t>(Елизавета Ивановна Тихеева)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62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71472" y="106569"/>
            <a:ext cx="8143932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речевого дыхания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   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дыхание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правильное сочетание вдоха и выдоха во время произнесения звуков, слов и фраз: говорить необходимо на выдохе, нельзя добирать воздух во время произнесения слов и фраз, речь должна быть плавной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u="sng" dirty="0">
                <a:solidFill>
                  <a:prstClr val="white"/>
                </a:solidFill>
              </a:rPr>
              <a:t> </a:t>
            </a:r>
            <a:endParaRPr lang="ru-RU" i="1" u="sng" dirty="0" smtClean="0">
              <a:solidFill>
                <a:prstClr val="white"/>
              </a:solidFill>
            </a:endParaRPr>
          </a:p>
          <a:p>
            <a:endParaRPr lang="ru-RU" i="1" u="sng" dirty="0">
              <a:solidFill>
                <a:prstClr val="white"/>
              </a:solidFill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Игры на развитие речевого дыхания:</a:t>
            </a:r>
          </a:p>
          <a:p>
            <a:endParaRPr lang="ru-RU" i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вокруг нас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развитие правильного речевого дыхания –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пропевание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одном выдохе гласных звуков А, О, У, 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Сдуй шарик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развитие правильного речевого дыхания – длительное произнесение на одном выдохе согласного звука Ф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Весёлое путешествие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развитие правильного речевого дыхания – произнесение на одном выдохе нескольких одинаковых слогов – БИ-БИ, ТУ-ТУ.</a:t>
            </a:r>
          </a:p>
          <a:p>
            <a:endParaRPr lang="ru-RU" dirty="0">
              <a:solidFill>
                <a:prstClr val="white"/>
              </a:solidFill>
            </a:endParaRPr>
          </a:p>
          <a:p>
            <a:endParaRPr lang="ru-RU" dirty="0">
              <a:solidFill>
                <a:prstClr val="white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00174"/>
            <a:ext cx="8515672" cy="4579951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sz="4500" dirty="0" smtClean="0"/>
              <a:t>     </a:t>
            </a:r>
            <a:r>
              <a:rPr lang="ru-RU" sz="4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Двигательные </a:t>
            </a:r>
            <a:r>
              <a:rPr lang="ru-RU" sz="4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и навыки можно разделить на две</a:t>
            </a:r>
            <a:br>
              <a:rPr lang="ru-RU" sz="4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группы:</a:t>
            </a:r>
            <a:br>
              <a:rPr lang="ru-RU" sz="4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движения и  действия, совершаемые всем телом: </a:t>
            </a: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ходить и  бегать, спускаться и подниматься по ступенькам лестницы, лазать по перекладинам вертикальной лестницы, канату, кататься на роликах, коньках, велосипеде, плавать, кувыркаться, лазать по  деревьям и  упражняться на  турниках, играть с мячом и др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60000"/>
              </a:lnSpc>
              <a:buNone/>
            </a:pP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движения и  действия, совершаемые руками: </a:t>
            </a: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использовать различные инструменты  — нож, ложку и  вилку, ножницы, иголку, молоток, отвертку и  плоскогубцы, умение шить и  вязать, одеваться и  раздеваться, завязывать шнурки и застегивать пуговицы, стирать, готовить еду, гладить и складывать одежду и др.</a:t>
            </a:r>
            <a:b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«РАЗВИТИЕ </a:t>
            </a:r>
            <a:r>
              <a:rPr lang="ru-RU" b="1" i="1" dirty="0">
                <a:solidFill>
                  <a:srgbClr val="FF0000"/>
                </a:solidFill>
              </a:rPr>
              <a:t>МЕЛКОЙ </a:t>
            </a:r>
            <a:r>
              <a:rPr lang="ru-RU" b="1" i="1" dirty="0" smtClean="0">
                <a:solidFill>
                  <a:srgbClr val="FF0000"/>
                </a:solidFill>
              </a:rPr>
              <a:t>МОТОРИКИ»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371656" cy="62865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1800" b="1" dirty="0">
                <a:solidFill>
                  <a:srgbClr val="C00000"/>
                </a:solidFill>
              </a:rPr>
              <a:t>- развитие хватания: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ребенок учится захватывать предмет, действуя целенаправленно — правильно определяет место предмета в пространстве (направление и  расстояние), учитывает в  своих действиях форму, величину</a:t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предмета (маленькие предметы ребенок хватает одной рукой, большие —двумя руками), ребенок учится хватать предметы по-разному — кулаком, щепотью (тремя пальцами) или указательным и большим пальцами;</a:t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- развитие соотносящих действий: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ребенок учится использовать действия, когда нужно совместить два предмета или две части одного предмета;</a:t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принцип соотносящих действий лежит в  основе конструкции многих дидактических игрушек  — это пирамидки, матрешки, вкладыши-башенки и др.;</a:t>
            </a:r>
          </a:p>
          <a:p>
            <a:pPr algn="just">
              <a:buNone/>
            </a:pP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      - </a:t>
            </a:r>
            <a:r>
              <a:rPr lang="ru-RU" sz="1800" b="1" dirty="0">
                <a:solidFill>
                  <a:srgbClr val="C00000"/>
                </a:solidFill>
              </a:rPr>
              <a:t>подражание движениям рук: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особенно важно научить ребенка подражать движениям рук взрослого, так как это умение лежит в основе формирования многих полезных навыков ручных действий;</a:t>
            </a:r>
          </a:p>
          <a:p>
            <a:pPr algn="just">
              <a:buNone/>
            </a:pP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       - </a:t>
            </a:r>
            <a:r>
              <a:rPr lang="ru-RU" sz="1800" b="1" dirty="0">
                <a:solidFill>
                  <a:srgbClr val="C00000"/>
                </a:solidFill>
              </a:rPr>
              <a:t>развитие движений кистей и пальцев рук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: ребенок учится выполнять кистями и пальцами рук самые разнообразные движения, складывать пальцы</a:t>
            </a:r>
          </a:p>
          <a:p>
            <a:pPr algn="just">
              <a:buNone/>
            </a:pP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        в определенную позицию и удерживать ее, и эти важные умения по мере тренировки становятся более тонкими и дифференцированными.</a:t>
            </a:r>
          </a:p>
          <a:p>
            <a:pPr>
              <a:buNone/>
            </a:pPr>
            <a:r>
              <a:rPr lang="ru-RU" sz="1800" dirty="0"/>
              <a:t>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142900"/>
            <a:ext cx="8686800" cy="121444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Развитие движений рук включает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305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Массаж рук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Игры с предметами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Пальчиковые игры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РАЗВИТИЕ МЕЛКОЙ МОТОРИКИ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04664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Видеоролик</a:t>
            </a:r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76328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«Воспитывать детей по книге вполне возможно, только следует помнить, что для каждого ребенка необходима своя особая книга и свой подход»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65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48" y="1305342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Легкая музыка - Очень красив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861048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1052736"/>
            <a:ext cx="58326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lvl="0" algn="ctr"/>
            <a:r>
              <a:rPr lang="ru-RU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2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6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601"/>
            <a:ext cx="9252519" cy="76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6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Видеоролик</a:t>
            </a:r>
          </a:p>
          <a:p>
            <a:pPr algn="ctr"/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 algn="ctr"/>
            <a:r>
              <a:rPr lang="ru-RU" sz="12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Мультфильм</a:t>
            </a:r>
            <a:endParaRPr lang="ru-RU" sz="1200" b="1" dirty="0">
              <a:solidFill>
                <a:srgbClr val="66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2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295"/>
            <a:ext cx="8064896" cy="3631763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>
            <a:prstTxWarp prst="textCanUp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kern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4000" b="1" kern="1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стров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kern="1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000" b="1" kern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Развитие понимания речи</a:t>
            </a:r>
            <a:r>
              <a:rPr lang="ru-RU" sz="4000" b="1" kern="1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b="1" kern="1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b="1" kern="18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334855"/>
            <a:ext cx="7848872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3606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расширению пассивного словаря и развитию понимания речи ведется постоянно как в ходе режимных моментов и бытовых ситуаций, так и в ходе проведения специальных игр.</a:t>
            </a:r>
          </a:p>
          <a:p>
            <a:pPr indent="360680"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6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136904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ечь окружающих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взрослых должна соответствовать следующим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6068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правильность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— речь окружающих должна быть чистой, без речевых </a:t>
            </a: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нарушений;</a:t>
            </a:r>
          </a:p>
          <a:p>
            <a:pPr indent="360680" algn="ctr">
              <a:spcAft>
                <a:spcPts val="0"/>
              </a:spcAft>
            </a:pP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четкость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— слова надо произносить четко, часто с утрированной </a:t>
            </a: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артикуляцией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звуков (ребенок должен видеть движения губ взрослого), </a:t>
            </a:r>
            <a:endParaRPr lang="ru-RU" b="1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680" algn="ctr">
              <a:spcAft>
                <a:spcPts val="0"/>
              </a:spcAft>
            </a:pP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с выделением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ударного слога</a:t>
            </a: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680" algn="ctr">
              <a:spcAft>
                <a:spcPts val="0"/>
              </a:spcAft>
            </a:pP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простота — взрослый должен говорить простыми короткими фразами из</a:t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2–4 слов</a:t>
            </a: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680" algn="ctr">
              <a:spcAft>
                <a:spcPts val="0"/>
              </a:spcAft>
            </a:pP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повторяемость — одни и те же слова, словосочетания и предложения надо</a:t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употреблять по несколько раз в течение одного занятия, затем повторять</a:t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на следующих занятиях</a:t>
            </a: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680" algn="ctr">
              <a:spcAft>
                <a:spcPts val="0"/>
              </a:spcAft>
            </a:pP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богатство — взрослый должен использовать в речи различную интонацию,</a:t>
            </a:r>
            <a:r>
              <a:rPr lang="ru-RU" b="1" dirty="0">
                <a:solidFill>
                  <a:srgbClr val="231F20"/>
                </a:solidFill>
                <a:latin typeface="MyriadPro-Regular"/>
              </a:rPr>
              <a:t/>
            </a:r>
            <a:br>
              <a:rPr lang="ru-RU" b="1" dirty="0">
                <a:solidFill>
                  <a:srgbClr val="231F20"/>
                </a:solidFill>
                <a:latin typeface="MyriadPro-Regular"/>
              </a:rPr>
            </a:b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47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</TotalTime>
  <Words>1455</Words>
  <Application>Microsoft Office PowerPoint</Application>
  <PresentationFormat>Экран (4:3)</PresentationFormat>
  <Paragraphs>240</Paragraphs>
  <Slides>38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Поток</vt:lpstr>
      <vt:lpstr>1_Поток</vt:lpstr>
      <vt:lpstr>7_Поток</vt:lpstr>
      <vt:lpstr>Волна</vt:lpstr>
      <vt:lpstr>1_Волна</vt:lpstr>
      <vt:lpstr>2_Волна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Оречевление активности ребенка  Оречевлять деятельность ребенка можно по-разному, но во всех случаях рекомендуется побуждать малыша к активному диалогу: 􀁹 озвучить обращение ребенка (ребенок еще не говорит, а пытается изъясняться при помощи звуков, жестов и др.), предлагая ему повторить сказанное слово или фразу за вами; 􀁹 попросить самостоятельно сказать, что именно он хочет; 􀁹 задать ребенку вопрос, соответствующий ситуации, побуждая и помогая дать ответ на него; 􀁹 предложить ребенку сделать выбор и озвучить его; 􀁹 сделать намеренную ошибку, помогая малышу увидеть ее и исправить при помощи речи. </vt:lpstr>
      <vt:lpstr>Использование ритма в развитии речи </vt:lpstr>
      <vt:lpstr>Тексты подразделяются  на следующие разделы: </vt:lpstr>
      <vt:lpstr>  Методы развития глагольного словаря 1. Подбор доступных слов-действий  По мере развития речи малыша следует усложнять задания в таком порядке: -ОБЛЕГЧЕННЫЕ СЛОВА  -ОТДЕЛЬНЫЕ ПРОСТЫЕ СЛОВА -ПРОСТЫЕ ФРАЗЫ ИЗ 2–4 СЛОВ 2. Демонстрация движений и  действий  3. Использование игрушек  4. Использование изображений  </vt:lpstr>
      <vt:lpstr>Содержание глагольного словаря </vt:lpstr>
      <vt:lpstr>Развитие речи в предметных играх</vt:lpstr>
      <vt:lpstr>Развитие делового общения  со взрослым </vt:lpstr>
      <vt:lpstr>Презентация PowerPoint</vt:lpstr>
      <vt:lpstr>Презентация PowerPoint</vt:lpstr>
      <vt:lpstr>  Специальные приемы развития активной речи </vt:lpstr>
      <vt:lpstr>Презентация PowerPoint</vt:lpstr>
      <vt:lpstr>«Развитие подражания»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«РАЗВИТИЕ МЕЛКОЙ МОТОРИКИ» </vt:lpstr>
      <vt:lpstr>Развитие движений рук включает:</vt:lpstr>
      <vt:lpstr>РАЗВИТИЕ МЕЛКОЙ МОТОРИКИ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FAST LOAD</dc:creator>
  <cp:lastModifiedBy>FAST LOAD</cp:lastModifiedBy>
  <cp:revision>31</cp:revision>
  <dcterms:created xsi:type="dcterms:W3CDTF">2016-10-23T19:08:32Z</dcterms:created>
  <dcterms:modified xsi:type="dcterms:W3CDTF">2016-10-30T17:57:49Z</dcterms:modified>
</cp:coreProperties>
</file>